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65"/>
  </p:notesMasterIdLst>
  <p:sldIdLst>
    <p:sldId id="383" r:id="rId2"/>
    <p:sldId id="941" r:id="rId3"/>
    <p:sldId id="970" r:id="rId4"/>
    <p:sldId id="971" r:id="rId5"/>
    <p:sldId id="942" r:id="rId6"/>
    <p:sldId id="976" r:id="rId7"/>
    <p:sldId id="977" r:id="rId8"/>
    <p:sldId id="978" r:id="rId9"/>
    <p:sldId id="943" r:id="rId10"/>
    <p:sldId id="944" r:id="rId11"/>
    <p:sldId id="945" r:id="rId12"/>
    <p:sldId id="946" r:id="rId13"/>
    <p:sldId id="972" r:id="rId14"/>
    <p:sldId id="974" r:id="rId15"/>
    <p:sldId id="973" r:id="rId16"/>
    <p:sldId id="877" r:id="rId17"/>
    <p:sldId id="878" r:id="rId18"/>
    <p:sldId id="879" r:id="rId19"/>
    <p:sldId id="880" r:id="rId20"/>
    <p:sldId id="952" r:id="rId21"/>
    <p:sldId id="881" r:id="rId22"/>
    <p:sldId id="947" r:id="rId23"/>
    <p:sldId id="948" r:id="rId24"/>
    <p:sldId id="949" r:id="rId25"/>
    <p:sldId id="950" r:id="rId26"/>
    <p:sldId id="951" r:id="rId27"/>
    <p:sldId id="875" r:id="rId28"/>
    <p:sldId id="883" r:id="rId29"/>
    <p:sldId id="884" r:id="rId30"/>
    <p:sldId id="936" r:id="rId31"/>
    <p:sldId id="937" r:id="rId32"/>
    <p:sldId id="938" r:id="rId33"/>
    <p:sldId id="939" r:id="rId34"/>
    <p:sldId id="940" r:id="rId35"/>
    <p:sldId id="886" r:id="rId36"/>
    <p:sldId id="887" r:id="rId37"/>
    <p:sldId id="888" r:id="rId38"/>
    <p:sldId id="889" r:id="rId39"/>
    <p:sldId id="890" r:id="rId40"/>
    <p:sldId id="891" r:id="rId41"/>
    <p:sldId id="892" r:id="rId42"/>
    <p:sldId id="893" r:id="rId43"/>
    <p:sldId id="894" r:id="rId44"/>
    <p:sldId id="895" r:id="rId45"/>
    <p:sldId id="896" r:id="rId46"/>
    <p:sldId id="874" r:id="rId47"/>
    <p:sldId id="873" r:id="rId48"/>
    <p:sldId id="871" r:id="rId49"/>
    <p:sldId id="872" r:id="rId50"/>
    <p:sldId id="964" r:id="rId51"/>
    <p:sldId id="965" r:id="rId52"/>
    <p:sldId id="966" r:id="rId53"/>
    <p:sldId id="975" r:id="rId54"/>
    <p:sldId id="967" r:id="rId55"/>
    <p:sldId id="968" r:id="rId56"/>
    <p:sldId id="969" r:id="rId57"/>
    <p:sldId id="958" r:id="rId58"/>
    <p:sldId id="959" r:id="rId59"/>
    <p:sldId id="960" r:id="rId60"/>
    <p:sldId id="961" r:id="rId61"/>
    <p:sldId id="962" r:id="rId62"/>
    <p:sldId id="979" r:id="rId63"/>
    <p:sldId id="980" r:id="rId64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C85C5D8-F643-42E0-A315-B421D2BF5A99}">
          <p14:sldIdLst>
            <p14:sldId id="383"/>
            <p14:sldId id="941"/>
            <p14:sldId id="970"/>
            <p14:sldId id="971"/>
            <p14:sldId id="942"/>
            <p14:sldId id="976"/>
            <p14:sldId id="977"/>
            <p14:sldId id="978"/>
            <p14:sldId id="943"/>
            <p14:sldId id="944"/>
            <p14:sldId id="945"/>
            <p14:sldId id="946"/>
            <p14:sldId id="972"/>
            <p14:sldId id="974"/>
            <p14:sldId id="973"/>
            <p14:sldId id="877"/>
            <p14:sldId id="878"/>
            <p14:sldId id="879"/>
            <p14:sldId id="880"/>
            <p14:sldId id="952"/>
            <p14:sldId id="881"/>
            <p14:sldId id="947"/>
            <p14:sldId id="948"/>
            <p14:sldId id="949"/>
            <p14:sldId id="950"/>
            <p14:sldId id="951"/>
            <p14:sldId id="875"/>
            <p14:sldId id="883"/>
            <p14:sldId id="884"/>
            <p14:sldId id="936"/>
            <p14:sldId id="937"/>
            <p14:sldId id="938"/>
            <p14:sldId id="939"/>
            <p14:sldId id="940"/>
            <p14:sldId id="886"/>
            <p14:sldId id="887"/>
            <p14:sldId id="888"/>
            <p14:sldId id="889"/>
            <p14:sldId id="890"/>
            <p14:sldId id="891"/>
            <p14:sldId id="892"/>
            <p14:sldId id="893"/>
            <p14:sldId id="894"/>
            <p14:sldId id="895"/>
            <p14:sldId id="896"/>
            <p14:sldId id="874"/>
            <p14:sldId id="873"/>
            <p14:sldId id="871"/>
            <p14:sldId id="872"/>
            <p14:sldId id="964"/>
            <p14:sldId id="965"/>
            <p14:sldId id="966"/>
            <p14:sldId id="975"/>
            <p14:sldId id="967"/>
            <p14:sldId id="968"/>
            <p14:sldId id="969"/>
            <p14:sldId id="958"/>
            <p14:sldId id="959"/>
            <p14:sldId id="960"/>
            <p14:sldId id="961"/>
            <p14:sldId id="962"/>
          </p14:sldIdLst>
        </p14:section>
        <p14:section name="Раздел без заголовка" id="{B4AEB9A1-8CAC-4DFD-B6C1-8956B8B398A1}">
          <p14:sldIdLst>
            <p14:sldId id="979"/>
            <p14:sldId id="98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7774" autoAdjust="0"/>
    <p:restoredTop sz="96416" autoAdjust="0"/>
  </p:normalViewPr>
  <p:slideViewPr>
    <p:cSldViewPr>
      <p:cViewPr varScale="1">
        <p:scale>
          <a:sx n="92" d="100"/>
          <a:sy n="92" d="100"/>
        </p:scale>
        <p:origin x="420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0BD52E4-730D-4687-8046-1C027638E6B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CA92E4C-C8DD-4025-B8F9-6348BE20DEA1}">
      <dgm:prSet custT="1"/>
      <dgm:spPr/>
      <dgm:t>
        <a:bodyPr/>
        <a:lstStyle/>
        <a:p>
          <a:pPr algn="ctr"/>
          <a:r>
            <a:rPr lang="kk-KZ" sz="2000" b="1" dirty="0" smtClean="0">
              <a:solidFill>
                <a:schemeClr val="accent6">
                  <a:lumMod val="60000"/>
                  <a:lumOff val="40000"/>
                </a:schemeClr>
              </a:solidFill>
            </a:rPr>
            <a:t>Единственным документом, подтверждающим соответствие оборудования требованиям технического регламента, является либо декларация о соответствии, либо сертификат соответствия.</a:t>
          </a:r>
          <a:endParaRPr lang="ru-RU" sz="2000" b="0" u="none" dirty="0">
            <a:solidFill>
              <a:schemeClr val="accent6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853647A-3806-431D-A5ED-8E6EEEAF4D84}" type="parTrans" cxnId="{CC0C1262-1E05-4CB0-B21D-582F4183A763}">
      <dgm:prSet/>
      <dgm:spPr/>
      <dgm:t>
        <a:bodyPr/>
        <a:lstStyle/>
        <a:p>
          <a:endParaRPr lang="ru-RU"/>
        </a:p>
      </dgm:t>
    </dgm:pt>
    <dgm:pt modelId="{44151E4F-6B46-4622-92A2-9E6D525D0AEC}" type="sibTrans" cxnId="{CC0C1262-1E05-4CB0-B21D-582F4183A763}">
      <dgm:prSet/>
      <dgm:spPr/>
      <dgm:t>
        <a:bodyPr/>
        <a:lstStyle/>
        <a:p>
          <a:endParaRPr lang="ru-RU"/>
        </a:p>
      </dgm:t>
    </dgm:pt>
    <dgm:pt modelId="{D5BB9BC3-7CE7-435E-B7C1-D6DBE06D514D}" type="pres">
      <dgm:prSet presAssocID="{50BD52E4-730D-4687-8046-1C027638E6B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1DFF57A-A562-4E34-99A5-94A8FEACD1F3}" type="pres">
      <dgm:prSet presAssocID="{ECA92E4C-C8DD-4025-B8F9-6348BE20DEA1}" presName="parentText" presStyleLbl="node1" presStyleIdx="0" presStyleCnt="1" custLinFactNeighborY="-691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6A9AD61-2224-43BB-851B-39163057C755}" type="presOf" srcId="{50BD52E4-730D-4687-8046-1C027638E6B4}" destId="{D5BB9BC3-7CE7-435E-B7C1-D6DBE06D514D}" srcOrd="0" destOrd="0" presId="urn:microsoft.com/office/officeart/2005/8/layout/vList2"/>
    <dgm:cxn modelId="{33BCE8AF-F7ED-4DF2-B08E-6384C800CAF4}" type="presOf" srcId="{ECA92E4C-C8DD-4025-B8F9-6348BE20DEA1}" destId="{C1DFF57A-A562-4E34-99A5-94A8FEACD1F3}" srcOrd="0" destOrd="0" presId="urn:microsoft.com/office/officeart/2005/8/layout/vList2"/>
    <dgm:cxn modelId="{CC0C1262-1E05-4CB0-B21D-582F4183A763}" srcId="{50BD52E4-730D-4687-8046-1C027638E6B4}" destId="{ECA92E4C-C8DD-4025-B8F9-6348BE20DEA1}" srcOrd="0" destOrd="0" parTransId="{B853647A-3806-431D-A5ED-8E6EEEAF4D84}" sibTransId="{44151E4F-6B46-4622-92A2-9E6D525D0AEC}"/>
    <dgm:cxn modelId="{73FDB6E1-13BE-4021-BB02-045098F14C86}" type="presParOf" srcId="{D5BB9BC3-7CE7-435E-B7C1-D6DBE06D514D}" destId="{C1DFF57A-A562-4E34-99A5-94A8FEACD1F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0BD52E4-730D-4687-8046-1C027638E6B4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CA92E4C-C8DD-4025-B8F9-6348BE20DEA1}">
      <dgm:prSet custT="1"/>
      <dgm:spPr/>
      <dgm:t>
        <a:bodyPr/>
        <a:lstStyle/>
        <a:p>
          <a:pPr algn="ctr"/>
          <a:r>
            <a:rPr lang="kk-KZ" sz="2000" b="1" dirty="0" smtClean="0">
              <a:solidFill>
                <a:schemeClr val="accent6">
                  <a:lumMod val="60000"/>
                  <a:lumOff val="40000"/>
                </a:schemeClr>
              </a:solidFill>
            </a:rPr>
            <a:t>Единственным документом, подтверждающим соответствие оборудования требованиям технического регламента, является либо декларация о соответствии, либо сертификат соответствия.</a:t>
          </a:r>
          <a:endParaRPr lang="ru-RU" sz="2000" b="0" u="none" dirty="0">
            <a:solidFill>
              <a:schemeClr val="accent6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853647A-3806-431D-A5ED-8E6EEEAF4D84}" type="parTrans" cxnId="{CC0C1262-1E05-4CB0-B21D-582F4183A763}">
      <dgm:prSet/>
      <dgm:spPr/>
      <dgm:t>
        <a:bodyPr/>
        <a:lstStyle/>
        <a:p>
          <a:endParaRPr lang="ru-RU"/>
        </a:p>
      </dgm:t>
    </dgm:pt>
    <dgm:pt modelId="{44151E4F-6B46-4622-92A2-9E6D525D0AEC}" type="sibTrans" cxnId="{CC0C1262-1E05-4CB0-B21D-582F4183A763}">
      <dgm:prSet/>
      <dgm:spPr/>
      <dgm:t>
        <a:bodyPr/>
        <a:lstStyle/>
        <a:p>
          <a:endParaRPr lang="ru-RU"/>
        </a:p>
      </dgm:t>
    </dgm:pt>
    <dgm:pt modelId="{D5BB9BC3-7CE7-435E-B7C1-D6DBE06D514D}" type="pres">
      <dgm:prSet presAssocID="{50BD52E4-730D-4687-8046-1C027638E6B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1DFF57A-A562-4E34-99A5-94A8FEACD1F3}" type="pres">
      <dgm:prSet presAssocID="{ECA92E4C-C8DD-4025-B8F9-6348BE20DEA1}" presName="parentText" presStyleLbl="node1" presStyleIdx="0" presStyleCnt="1" custLinFactNeighborY="-691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70BFE8D-4B2B-42CC-BEC4-9F144CCA86E8}" type="presOf" srcId="{ECA92E4C-C8DD-4025-B8F9-6348BE20DEA1}" destId="{C1DFF57A-A562-4E34-99A5-94A8FEACD1F3}" srcOrd="0" destOrd="0" presId="urn:microsoft.com/office/officeart/2005/8/layout/vList2"/>
    <dgm:cxn modelId="{AA8253ED-1563-4BA6-8F25-11DB24B933CB}" type="presOf" srcId="{50BD52E4-730D-4687-8046-1C027638E6B4}" destId="{D5BB9BC3-7CE7-435E-B7C1-D6DBE06D514D}" srcOrd="0" destOrd="0" presId="urn:microsoft.com/office/officeart/2005/8/layout/vList2"/>
    <dgm:cxn modelId="{CC0C1262-1E05-4CB0-B21D-582F4183A763}" srcId="{50BD52E4-730D-4687-8046-1C027638E6B4}" destId="{ECA92E4C-C8DD-4025-B8F9-6348BE20DEA1}" srcOrd="0" destOrd="0" parTransId="{B853647A-3806-431D-A5ED-8E6EEEAF4D84}" sibTransId="{44151E4F-6B46-4622-92A2-9E6D525D0AEC}"/>
    <dgm:cxn modelId="{52641E61-6086-4B68-9FEC-EE784DAEB122}" type="presParOf" srcId="{D5BB9BC3-7CE7-435E-B7C1-D6DBE06D514D}" destId="{C1DFF57A-A562-4E34-99A5-94A8FEACD1F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1DFF57A-A562-4E34-99A5-94A8FEACD1F3}">
      <dsp:nvSpPr>
        <dsp:cNvPr id="0" name=""/>
        <dsp:cNvSpPr/>
      </dsp:nvSpPr>
      <dsp:spPr>
        <a:xfrm>
          <a:off x="0" y="4"/>
          <a:ext cx="8568952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kern="1200" dirty="0" smtClean="0">
              <a:solidFill>
                <a:schemeClr val="accent6">
                  <a:lumMod val="60000"/>
                  <a:lumOff val="40000"/>
                </a:schemeClr>
              </a:solidFill>
            </a:rPr>
            <a:t>Единственным документом, подтверждающим соответствие оборудования требованиям технического регламента, является либо декларация о соответствии, либо сертификат соответствия.</a:t>
          </a:r>
          <a:endParaRPr lang="ru-RU" sz="2000" b="0" u="none" kern="1200" dirty="0">
            <a:solidFill>
              <a:schemeClr val="accent6">
                <a:lumMod val="60000"/>
                <a:lumOff val="40000"/>
              </a:schemeClr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9399" y="59403"/>
        <a:ext cx="8450154" cy="10980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6" y="1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3EB8D6-E494-4B08-A37A-6500591C4FEC}" type="datetimeFigureOut">
              <a:rPr lang="ru-RU" smtClean="0"/>
              <a:pPr/>
              <a:t>31.10.2019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5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428585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6" y="9428585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2C96E7-8D27-4C80-B771-A411D1FB6E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3278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  связи с изменениями в законодательстве Российской Федерации и отнесения требований безопасности к разным областям (область технического</a:t>
            </a:r>
            <a:r>
              <a:rPr lang="ru-RU" baseline="0" dirty="0" smtClean="0"/>
              <a:t> регулирования и область промышленной безопасности), соответственно,  требования Правил Госгортехнадзора пришлось срочно менять.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7A08D5-B9CA-44E7-B993-2BE15B2943E5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83584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EC7CD-5ACE-4915-91B5-D7022571DD60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74078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EC7CD-5ACE-4915-91B5-D7022571DD60}" type="slidenum">
              <a:rPr lang="ru-RU" smtClean="0"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87181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EC7CD-5ACE-4915-91B5-D7022571DD60}" type="slidenum">
              <a:rPr lang="ru-RU" smtClean="0"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21713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EC7CD-5ACE-4915-91B5-D7022571DD60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15528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EC7CD-5ACE-4915-91B5-D7022571DD60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73619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EC7CD-5ACE-4915-91B5-D7022571DD60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76387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EC7CD-5ACE-4915-91B5-D7022571DD60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31093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EC7CD-5ACE-4915-91B5-D7022571DD60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34225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EC7CD-5ACE-4915-91B5-D7022571DD60}" type="slidenum">
              <a:rPr lang="ru-RU" smtClean="0"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13439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DEC7CD-5ACE-4915-91B5-D7022571DD60}" type="slidenum">
              <a:rPr lang="ru-RU" smtClean="0"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90609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06116BF-BB77-4E13-9655-311A2FB2AFCA}" type="slidenum">
              <a:rPr lang="ru-RU" smtClean="0"/>
              <a:pPr>
                <a:defRPr/>
              </a:pPr>
              <a:t>60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83094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6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49D2B-D576-4F95-8E64-2894D17F813E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31.10.2019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9B9E3-67BB-4788-81A9-7B727AA9A3B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3" y="3132291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49D2B-D576-4F95-8E64-2894D17F813E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31.10.2019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9B9E3-67BB-4788-81A9-7B727AA9A3B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7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49D2B-D576-4F95-8E64-2894D17F813E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31.10.2019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9B9E3-67BB-4788-81A9-7B727AA9A3B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49D2B-D576-4F95-8E64-2894D17F813E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31.10.2019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9B9E3-67BB-4788-81A9-7B727AA9A3B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3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3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49D2B-D576-4F95-8E64-2894D17F813E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31.10.2019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9B9E3-67BB-4788-81A9-7B727AA9A3B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49D2B-D576-4F95-8E64-2894D17F813E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31.10.2019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9B9E3-67BB-4788-81A9-7B727AA9A3B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49D2B-D576-4F95-8E64-2894D17F813E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31.10.2019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9B9E3-67BB-4788-81A9-7B727AA9A3B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7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7" y="731520"/>
            <a:ext cx="4017085" cy="4894731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49D2B-D576-4F95-8E64-2894D17F813E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31.10.2019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9B9E3-67BB-4788-81A9-7B727AA9A3B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1"/>
            <a:ext cx="4114800" cy="3127807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7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49D2B-D576-4F95-8E64-2894D17F813E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31.10.2019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9B9E3-67BB-4788-81A9-7B727AA9A3B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49D2B-D576-4F95-8E64-2894D17F813E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31.10.2019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9B9E3-67BB-4788-81A9-7B727AA9A3B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5" y="731521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49D2B-D576-4F95-8E64-2894D17F813E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31.10.2019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D9B9E3-67BB-4788-81A9-7B727AA9A3B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1" descr="fsetan_emblema2007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625" y="6375401"/>
            <a:ext cx="40957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3924300" y="6477001"/>
            <a:ext cx="1828800" cy="366713"/>
          </a:xfrm>
        </p:spPr>
        <p:txBody>
          <a:bodyPr/>
          <a:lstStyle>
            <a:lvl1pPr>
              <a:defRPr sz="12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75641740-165F-436D-A074-65163F524C9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3923928" y="6477187"/>
            <a:ext cx="1828800" cy="365125"/>
          </a:xfrm>
        </p:spPr>
        <p:txBody>
          <a:bodyPr/>
          <a:lstStyle/>
          <a:p>
            <a:fld id="{A4D9B9E3-67BB-4788-81A9-7B727AA9A3B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pic>
        <p:nvPicPr>
          <p:cNvPr id="7" name="Picture 41" descr="fsetan_emblema2007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47" y="6376455"/>
            <a:ext cx="409203" cy="46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27366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91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FA49D2B-D576-4F95-8E64-2894D17F813E}" type="datetimeFigureOut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31.10.2019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1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4D9B9E3-67BB-4788-81A9-7B727AA9A3BC}" type="slidenum">
              <a:rPr lang="ru-RU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11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gif"/><Relationship Id="rId5" Type="http://schemas.openxmlformats.org/officeDocument/2006/relationships/image" Target="../media/image28.jpeg"/><Relationship Id="rId4" Type="http://schemas.openxmlformats.org/officeDocument/2006/relationships/image" Target="../media/image27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8B07E85D9E61E0C2038331BE3439625D772EB9170FCB6644414D138161F27A813D81E8C7246AA7i6F" TargetMode="External"/><Relationship Id="rId2" Type="http://schemas.openxmlformats.org/officeDocument/2006/relationships/hyperlink" Target="consultantplus://offline/ref=8B07E85D9E61E0C2038331BE3439625D772EB9170CC96644414D138161F27A813D81E8C42D68729CABiCF" TargetMode="Externa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8B07E85D9E61E0C2038331BE3439625D772EB9170CC96644414D138161F27A813D81E8C42D68729CABiCF" TargetMode="External"/><Relationship Id="rId2" Type="http://schemas.openxmlformats.org/officeDocument/2006/relationships/hyperlink" Target="consultantplus://offline/ref=8B07E85D9E61E0C2038331BE3439625D772FBB180ECE6644414D138161F27A813D81E8C42D687394ABi8F" TargetMode="Externa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image" Target="../media/image41.e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emf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gif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gif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jpeg"/><Relationship Id="rId5" Type="http://schemas.openxmlformats.org/officeDocument/2006/relationships/image" Target="../media/image50.jpeg"/><Relationship Id="rId4" Type="http://schemas.openxmlformats.org/officeDocument/2006/relationships/image" Target="../media/image47.gi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2.png"/><Relationship Id="rId4" Type="http://schemas.openxmlformats.org/officeDocument/2006/relationships/image" Target="../media/image47.gi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3.png"/><Relationship Id="rId4" Type="http://schemas.openxmlformats.org/officeDocument/2006/relationships/image" Target="../media/image47.gif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4.jpeg"/><Relationship Id="rId4" Type="http://schemas.openxmlformats.org/officeDocument/2006/relationships/image" Target="../media/image47.gi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5.jpeg"/><Relationship Id="rId4" Type="http://schemas.openxmlformats.org/officeDocument/2006/relationships/image" Target="../media/image47.gi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6.png"/><Relationship Id="rId4" Type="http://schemas.openxmlformats.org/officeDocument/2006/relationships/image" Target="../media/image47.gif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gif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7.jpeg"/><Relationship Id="rId4" Type="http://schemas.openxmlformats.org/officeDocument/2006/relationships/image" Target="../media/image47.gi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8.png"/><Relationship Id="rId4" Type="http://schemas.openxmlformats.org/officeDocument/2006/relationships/image" Target="../media/image47.gif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D6AF52EC1DEC6FC3C12C7A91BFCADC6E0A67701B6FF45683C1F8ABD99D21B0DD4EC5E0C4AD564E4401F8B9K7J4I" TargetMode="External"/><Relationship Id="rId2" Type="http://schemas.openxmlformats.org/officeDocument/2006/relationships/hyperlink" Target="consultantplus://offline/ref=D6AF52EC1DEC6FC3C12C6691A3CADC6E0167751C6FF45683C1F8ABD99D21B0DD4EC5E0C4AD564E4401F8B9K7J4I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consultantplus://offline/ref=67693AB61EC29F808AB3FEA3B57CD5D97CC42A028DF9B3C3962FB417B50B464B971B64EFB463C449FB5094b8UAI" TargetMode="External"/><Relationship Id="rId4" Type="http://schemas.openxmlformats.org/officeDocument/2006/relationships/hyperlink" Target="consultantplus://offline/ref=AC3678A1E83E895913BAF38827CAC2CB07FFD6E1B877E14DF3B91497911158FE3C888DC6613E0AD3DCF176C5D2S1EDI" TargetMode="Externa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diagramLayout" Target="../diagrams/layout2.xml"/><Relationship Id="rId7" Type="http://schemas.openxmlformats.org/officeDocument/2006/relationships/image" Target="../media/image11.jpe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0.jpe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Line 2"/>
          <p:cNvSpPr>
            <a:spLocks noChangeShapeType="1"/>
          </p:cNvSpPr>
          <p:nvPr/>
        </p:nvSpPr>
        <p:spPr bwMode="auto">
          <a:xfrm flipV="1">
            <a:off x="357158" y="1262063"/>
            <a:ext cx="8501122" cy="0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39700"/>
          </a:sp3d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38626" name="Rectangle 2"/>
          <p:cNvSpPr>
            <a:spLocks noChangeArrowheads="1"/>
          </p:cNvSpPr>
          <p:nvPr/>
        </p:nvSpPr>
        <p:spPr bwMode="auto">
          <a:xfrm>
            <a:off x="0" y="2420888"/>
            <a:ext cx="9144000" cy="1942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92075" tIns="46038" rIns="92075" bIns="46038" anchor="ctr"/>
          <a:lstStyle/>
          <a:p>
            <a:pPr algn="ctr"/>
            <a:endParaRPr lang="ru-RU" sz="800" dirty="0" smtClean="0">
              <a:solidFill>
                <a:srgbClr val="C00000"/>
              </a:solidFill>
            </a:endParaRPr>
          </a:p>
        </p:txBody>
      </p:sp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0" y="5029200"/>
            <a:ext cx="91440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1" lang="ru-RU" sz="2000" b="1" dirty="0">
              <a:ln w="1905"/>
              <a:gradFill>
                <a:gsLst>
                  <a:gs pos="0">
                    <a:srgbClr val="2D2D8A">
                      <a:shade val="20000"/>
                      <a:satMod val="200000"/>
                    </a:srgbClr>
                  </a:gs>
                  <a:gs pos="78000">
                    <a:srgbClr val="2D2D8A">
                      <a:tint val="90000"/>
                      <a:shade val="89000"/>
                      <a:satMod val="220000"/>
                    </a:srgbClr>
                  </a:gs>
                  <a:gs pos="100000">
                    <a:srgbClr val="2D2D8A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340519" y="6175184"/>
            <a:ext cx="85344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ru-RU" sz="1400" b="1" dirty="0" smtClean="0">
                <a:ln w="1905"/>
                <a:gradFill>
                  <a:gsLst>
                    <a:gs pos="0">
                      <a:srgbClr val="2D2D8A">
                        <a:shade val="20000"/>
                        <a:satMod val="200000"/>
                      </a:srgbClr>
                    </a:gs>
                    <a:gs pos="78000">
                      <a:srgbClr val="2D2D8A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2D2D8A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26 сентября 2019 года</a:t>
            </a:r>
            <a:endParaRPr kumimoji="1" lang="ru-RU" sz="1400" b="1" dirty="0">
              <a:ln w="1905"/>
              <a:gradFill>
                <a:gsLst>
                  <a:gs pos="0">
                    <a:srgbClr val="2D2D8A">
                      <a:shade val="20000"/>
                      <a:satMod val="200000"/>
                    </a:srgbClr>
                  </a:gs>
                  <a:gs pos="78000">
                    <a:srgbClr val="2D2D8A">
                      <a:tint val="90000"/>
                      <a:shade val="89000"/>
                      <a:satMod val="220000"/>
                    </a:srgbClr>
                  </a:gs>
                  <a:gs pos="100000">
                    <a:srgbClr val="2D2D8A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" name="Group 36"/>
          <p:cNvGrpSpPr>
            <a:grpSpLocks/>
          </p:cNvGrpSpPr>
          <p:nvPr/>
        </p:nvGrpSpPr>
        <p:grpSpPr bwMode="auto">
          <a:xfrm>
            <a:off x="0" y="0"/>
            <a:ext cx="9144000" cy="1974851"/>
            <a:chOff x="0" y="-376"/>
            <a:chExt cx="5760" cy="1244"/>
          </a:xfrm>
        </p:grpSpPr>
        <p:sp>
          <p:nvSpPr>
            <p:cNvPr id="2060" name="Rectangle 37"/>
            <p:cNvSpPr>
              <a:spLocks noChangeArrowheads="1"/>
            </p:cNvSpPr>
            <p:nvPr/>
          </p:nvSpPr>
          <p:spPr bwMode="auto">
            <a:xfrm>
              <a:off x="0" y="346"/>
              <a:ext cx="5760" cy="59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ru-RU" sz="1400" b="1">
                <a:solidFill>
                  <a:srgbClr val="000000"/>
                </a:solidFill>
                <a:latin typeface="Calibri" pitchFamily="34" charset="0"/>
                <a:cs typeface="Arial" charset="0"/>
              </a:endParaRPr>
            </a:p>
          </p:txBody>
        </p:sp>
        <p:sp>
          <p:nvSpPr>
            <p:cNvPr id="5130" name="Rectangle 38"/>
            <p:cNvSpPr>
              <a:spLocks noChangeArrowheads="1"/>
            </p:cNvSpPr>
            <p:nvPr/>
          </p:nvSpPr>
          <p:spPr bwMode="auto">
            <a:xfrm>
              <a:off x="0" y="458"/>
              <a:ext cx="5760" cy="166"/>
            </a:xfrm>
            <a:prstGeom prst="rect">
              <a:avLst/>
            </a:prstGeom>
            <a:gradFill rotWithShape="0">
              <a:gsLst>
                <a:gs pos="0">
                  <a:srgbClr val="003366"/>
                </a:gs>
                <a:gs pos="100000">
                  <a:srgbClr val="0000CC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14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5131" name="Rectangle 39"/>
            <p:cNvSpPr>
              <a:spLocks noChangeArrowheads="1"/>
            </p:cNvSpPr>
            <p:nvPr/>
          </p:nvSpPr>
          <p:spPr bwMode="auto">
            <a:xfrm>
              <a:off x="0" y="401"/>
              <a:ext cx="5760" cy="81"/>
            </a:xfrm>
            <a:prstGeom prst="rect">
              <a:avLst/>
            </a:prstGeom>
            <a:solidFill>
              <a:srgbClr val="993300"/>
            </a:solidFill>
            <a:ln w="9525">
              <a:noFill/>
              <a:miter lim="800000"/>
              <a:headEnd/>
              <a:tailEnd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ru-RU" sz="1400" b="1">
                <a:solidFill>
                  <a:srgbClr val="000000"/>
                </a:solidFill>
                <a:latin typeface="Calibri" pitchFamily="34" charset="0"/>
                <a:cs typeface="Calibri" pitchFamily="34" charset="0"/>
              </a:endParaRPr>
            </a:p>
          </p:txBody>
        </p:sp>
        <p:sp>
          <p:nvSpPr>
            <p:cNvPr id="2" name="Text Box 40"/>
            <p:cNvSpPr txBox="1">
              <a:spLocks noChangeArrowheads="1"/>
            </p:cNvSpPr>
            <p:nvPr/>
          </p:nvSpPr>
          <p:spPr bwMode="auto">
            <a:xfrm>
              <a:off x="270" y="-376"/>
              <a:ext cx="5328" cy="5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endParaRPr kumimoji="1" lang="en-US" b="1" dirty="0">
                <a:ln w="1905"/>
                <a:gradFill>
                  <a:gsLst>
                    <a:gs pos="0">
                      <a:srgbClr val="2D2D8A">
                        <a:shade val="20000"/>
                        <a:satMod val="200000"/>
                      </a:srgbClr>
                    </a:gs>
                    <a:gs pos="78000">
                      <a:srgbClr val="2D2D8A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2D2D8A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 pitchFamily="34" charset="0"/>
                <a:cs typeface="Calibri" pitchFamily="34" charset="0"/>
              </a:endParaRP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ru-RU" sz="2000" b="1" dirty="0">
                  <a:ln w="1905"/>
                  <a:gradFill>
                    <a:gsLst>
                      <a:gs pos="0">
                        <a:srgbClr val="2D2D8A">
                          <a:shade val="20000"/>
                          <a:satMod val="200000"/>
                        </a:srgbClr>
                      </a:gs>
                      <a:gs pos="78000">
                        <a:srgbClr val="2D2D8A">
                          <a:tint val="90000"/>
                          <a:shade val="89000"/>
                          <a:satMod val="220000"/>
                        </a:srgbClr>
                      </a:gs>
                      <a:gs pos="100000">
                        <a:srgbClr val="2D2D8A">
                          <a:tint val="12000"/>
                          <a:satMod val="255000"/>
                        </a:srgb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Calibri" pitchFamily="34" charset="0"/>
                  <a:cs typeface="Calibri" pitchFamily="34" charset="0"/>
                </a:rPr>
                <a:t>Федеральная служба по экологическому, 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kumimoji="1" lang="ru-RU" sz="2000" b="1" dirty="0">
                  <a:ln w="1905"/>
                  <a:gradFill>
                    <a:gsLst>
                      <a:gs pos="0">
                        <a:srgbClr val="2D2D8A">
                          <a:shade val="20000"/>
                          <a:satMod val="200000"/>
                        </a:srgbClr>
                      </a:gs>
                      <a:gs pos="78000">
                        <a:srgbClr val="2D2D8A">
                          <a:tint val="90000"/>
                          <a:shade val="89000"/>
                          <a:satMod val="220000"/>
                        </a:srgbClr>
                      </a:gs>
                      <a:gs pos="100000">
                        <a:srgbClr val="2D2D8A">
                          <a:tint val="12000"/>
                          <a:satMod val="255000"/>
                        </a:srgb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Calibri" pitchFamily="34" charset="0"/>
                  <a:cs typeface="Calibri" pitchFamily="34" charset="0"/>
                </a:rPr>
                <a:t>технологическому и атомному надзору</a:t>
              </a:r>
            </a:p>
          </p:txBody>
        </p:sp>
        <p:pic>
          <p:nvPicPr>
            <p:cNvPr id="2068" name="Picture 41" descr="fsetan_emblema2007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19"/>
              <a:ext cx="666" cy="7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6" name="Line 2"/>
          <p:cNvSpPr>
            <a:spLocks noChangeShapeType="1"/>
          </p:cNvSpPr>
          <p:nvPr/>
        </p:nvSpPr>
        <p:spPr bwMode="auto">
          <a:xfrm flipV="1">
            <a:off x="385703" y="5301208"/>
            <a:ext cx="8501122" cy="0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39700"/>
          </a:sp3d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114" y="5118888"/>
            <a:ext cx="9101757" cy="9110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400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Докладчик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Козлов Константин Николаевич</a:t>
            </a:r>
            <a:endParaRPr lang="ru-RU" sz="14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советник отдела котлонадзора Управления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строительного надзора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Федеральной </a:t>
            </a:r>
            <a:r>
              <a:rPr lang="ru-RU" sz="14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службы по экологическому, технологическому и атомному </a:t>
            </a:r>
            <a:r>
              <a:rPr lang="ru-RU" sz="14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надзору</a:t>
            </a:r>
            <a:endParaRPr lang="ru-RU" sz="1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Line 2"/>
          <p:cNvSpPr>
            <a:spLocks noChangeShapeType="1"/>
          </p:cNvSpPr>
          <p:nvPr/>
        </p:nvSpPr>
        <p:spPr bwMode="auto">
          <a:xfrm flipV="1">
            <a:off x="357158" y="6159419"/>
            <a:ext cx="8501122" cy="0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39700"/>
          </a:sp3d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140500" y="2329980"/>
            <a:ext cx="8856984" cy="25967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Проблематика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отсутствия у территориальных органов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единообразия и низкое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принятия решений при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постановке на учет сосудов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регистрации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ОПО на которых они используются в государственном реестре.</a:t>
            </a:r>
          </a:p>
          <a:p>
            <a:pPr algn="ctr">
              <a:lnSpc>
                <a:spcPct val="114000"/>
              </a:lnSpc>
            </a:pPr>
            <a:endParaRPr lang="ru-RU" sz="16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4000"/>
              </a:lnSpc>
            </a:pP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Предварительные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анализа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опасных производственных объектах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которых используются сосуды для хранения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транспортирования сжиженных углеводородных газов, зарегистрированных в государственном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реестре </a:t>
            </a:r>
            <a:b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пункт 2.1.2 протокола Коллегии Ростехнадзора от 18 июля 2019)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>
              <a:lnSpc>
                <a:spcPct val="114000"/>
              </a:lnSpc>
            </a:pP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Разъяснения к </a:t>
            </a:r>
            <a:r>
              <a:rPr lang="ru-RU" sz="16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письму от 30 августа 2019 </a:t>
            </a:r>
            <a:r>
              <a:rPr lang="ru-RU" sz="16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00-02-05/1703</a:t>
            </a:r>
            <a:endParaRPr lang="ru-RU" sz="16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40480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http://www.metaprom.ru/board_foto/1561539691foto1_big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28291" y="4450169"/>
            <a:ext cx="3200400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6325" name="Рисунок 10" descr="http://www.rabotabusiness.ru/business/profession_105_4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896" y="1813780"/>
            <a:ext cx="2228850" cy="148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7" name="Рисунок 12" descr="http://spb.d-o-o-b.ru/upload/normal/18/sankt-peterburg-gazozapravochnaya_stanciya_i_prodazha_tehnicheskih_gazov_188227.jpe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3579" y="1622086"/>
            <a:ext cx="2857500" cy="1443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0" y="58590"/>
            <a:ext cx="91440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Сосуды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хранения и транспортирования сжиженных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углеводородных газов (СУГ), являются одним из видов оборудования,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являющегося признаком опасного производственного объекта (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ОПО),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подлежащего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регистрации в государственном реестре ОПО с присвоением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соответствующего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класса опасности </a:t>
            </a:r>
            <a:r>
              <a:rPr lang="en-US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или </a:t>
            </a:r>
            <a:r>
              <a:rPr lang="en-US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IV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согласно Федеральному закону от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21.07.19997 №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116-ФЗ (ст. 2, п.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прил. 1 и п. 5 прил. 2): </a:t>
            </a:r>
          </a:p>
          <a:p>
            <a:pPr algn="just"/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площадки резервуаров СУГ для котельных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мини ТЭЦ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технологических установок, газоснабжения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зданий, </a:t>
            </a:r>
            <a:r>
              <a:rPr lang="ru-RU" sz="1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автогазозаправочных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станций.  </a:t>
            </a:r>
            <a:endParaRPr lang="ru-RU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504" y="5098631"/>
            <a:ext cx="2078307" cy="175183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74412" y="1722541"/>
            <a:ext cx="2969010" cy="2231330"/>
          </a:xfrm>
          <a:prstGeom prst="rect">
            <a:avLst/>
          </a:prstGeom>
        </p:spPr>
      </p:pic>
      <p:pic>
        <p:nvPicPr>
          <p:cNvPr id="56326" name="Рисунок 11" descr="http://smito.ru/upload/normal/samara-hranenie_i_vydacha_szhizhennyh_uglevodorodov_sug_490123.jpe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673389"/>
            <a:ext cx="2571750" cy="1740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44566" y="3065124"/>
            <a:ext cx="3562811" cy="171922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35664" y="5070370"/>
            <a:ext cx="2628823" cy="172653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01060" y="3332646"/>
            <a:ext cx="218463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подземные 1 МПа и более</a:t>
            </a:r>
            <a:endParaRPr lang="ru-RU" sz="1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731781" y="4048131"/>
            <a:ext cx="291278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наземные и транспортные 1, 6 МПа</a:t>
            </a:r>
            <a:endParaRPr lang="ru-RU" sz="1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1822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0" y="260648"/>
            <a:ext cx="9036496" cy="6336704"/>
          </a:xfrm>
        </p:spPr>
        <p:txBody>
          <a:bodyPr>
            <a:normAutofit/>
          </a:bodyPr>
          <a:lstStyle/>
          <a:p>
            <a:pPr marL="36000" indent="396000" algn="just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000" dirty="0" smtClean="0"/>
          </a:p>
          <a:p>
            <a:pPr marL="36000" indent="396000" algn="just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000" b="1" u="sng" dirty="0" smtClean="0">
              <a:solidFill>
                <a:srgbClr val="C00000"/>
              </a:solidFill>
            </a:endParaRPr>
          </a:p>
          <a:p>
            <a:pPr marL="72000" indent="396000" algn="just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 u="sng" dirty="0" smtClean="0">
                <a:solidFill>
                  <a:srgbClr val="C00000"/>
                </a:solidFill>
              </a:rPr>
              <a:t>Факт использования ОРПД</a:t>
            </a:r>
            <a:r>
              <a:rPr lang="ru-RU" sz="2000" b="1" dirty="0" smtClean="0">
                <a:solidFill>
                  <a:srgbClr val="C00000"/>
                </a:solidFill>
              </a:rPr>
              <a:t> </a:t>
            </a:r>
            <a:r>
              <a:rPr lang="ru-RU" sz="2000" b="1" dirty="0" smtClean="0">
                <a:solidFill>
                  <a:schemeClr val="tx1"/>
                </a:solidFill>
              </a:rPr>
              <a:t>н</a:t>
            </a:r>
            <a:r>
              <a:rPr lang="ru-RU" sz="2000" dirty="0" smtClean="0">
                <a:solidFill>
                  <a:schemeClr val="tx1"/>
                </a:solidFill>
              </a:rPr>
              <a:t>а предприятии, на площадке, в здании, 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в составе сооружения или иных объектов предприятия (организации)</a:t>
            </a:r>
            <a:br>
              <a:rPr lang="ru-RU" sz="2000" dirty="0" smtClean="0">
                <a:solidFill>
                  <a:schemeClr val="tx1"/>
                </a:solidFill>
              </a:rPr>
            </a:br>
            <a:r>
              <a:rPr lang="ru-RU" sz="2000" b="1" u="sng" dirty="0" smtClean="0">
                <a:solidFill>
                  <a:srgbClr val="C00000"/>
                </a:solidFill>
              </a:rPr>
              <a:t>в соответствии с положениями статьи 2 Федерального закона </a:t>
            </a:r>
            <a:r>
              <a:rPr lang="ru-RU" sz="2000" u="sng" dirty="0" smtClean="0"/>
              <a:t/>
            </a:r>
            <a:br>
              <a:rPr lang="ru-RU" sz="2000" u="sng" dirty="0" smtClean="0"/>
            </a:br>
            <a:r>
              <a:rPr lang="ru-RU" sz="2000" b="1" u="sng" dirty="0" smtClean="0">
                <a:solidFill>
                  <a:srgbClr val="C00000"/>
                </a:solidFill>
              </a:rPr>
              <a:t>от 21.07.1997 № 116-ФЗ</a:t>
            </a:r>
            <a:r>
              <a:rPr lang="ru-RU" sz="2000" b="1" dirty="0" smtClean="0">
                <a:solidFill>
                  <a:srgbClr val="C00000"/>
                </a:solidFill>
              </a:rPr>
              <a:t> </a:t>
            </a:r>
            <a:r>
              <a:rPr lang="ru-RU" sz="2000" dirty="0" smtClean="0"/>
              <a:t>«О промышленной безопасности опасных производственных объектов» (далее – ФЗ № 116), определяющего</a:t>
            </a:r>
            <a:br>
              <a:rPr lang="ru-RU" sz="2000" dirty="0" smtClean="0"/>
            </a:br>
            <a:r>
              <a:rPr lang="ru-RU" sz="2000" dirty="0" smtClean="0"/>
              <a:t>в Российской Федерации правовые, экономические и социальные основы обеспечения безопасной эксплуатации опасных производственных объектов,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b="1" u="sng" dirty="0" smtClean="0">
                <a:solidFill>
                  <a:srgbClr val="C00000"/>
                </a:solidFill>
              </a:rPr>
              <a:t>с учетом критериев пункта 2 приложения 1 к ФЗ № 116</a:t>
            </a:r>
            <a:r>
              <a:rPr lang="ru-RU" sz="2000" dirty="0" smtClean="0"/>
              <a:t>,</a:t>
            </a:r>
            <a:br>
              <a:rPr lang="ru-RU" sz="2000" dirty="0" smtClean="0"/>
            </a:br>
            <a:r>
              <a:rPr lang="ru-RU" sz="2000" dirty="0" smtClean="0"/>
              <a:t> </a:t>
            </a:r>
            <a:r>
              <a:rPr lang="ru-RU" sz="2000" b="1" u="sng" dirty="0" smtClean="0">
                <a:solidFill>
                  <a:srgbClr val="C00000"/>
                </a:solidFill>
              </a:rPr>
              <a:t>является признаком</a:t>
            </a:r>
            <a:r>
              <a:rPr lang="ru-RU" sz="2000" b="1" dirty="0" smtClean="0">
                <a:solidFill>
                  <a:srgbClr val="C00000"/>
                </a:solidFill>
              </a:rPr>
              <a:t> </a:t>
            </a:r>
            <a:r>
              <a:rPr lang="ru-RU" sz="2000" dirty="0" smtClean="0"/>
              <a:t>для идентификации такого объекта в качестве  </a:t>
            </a:r>
            <a:r>
              <a:rPr lang="ru-RU" sz="2000" b="1" u="sng" dirty="0" smtClean="0">
                <a:solidFill>
                  <a:srgbClr val="C00000"/>
                </a:solidFill>
              </a:rPr>
              <a:t>опасного производственного объекта </a:t>
            </a:r>
            <a:r>
              <a:rPr lang="ru-RU" sz="2000" dirty="0" smtClean="0"/>
              <a:t>(далее – ОПО).</a:t>
            </a:r>
            <a:endParaRPr lang="ru-RU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788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0" y="260648"/>
            <a:ext cx="9036496" cy="6336704"/>
          </a:xfrm>
        </p:spPr>
        <p:txBody>
          <a:bodyPr>
            <a:normAutofit fontScale="92500" lnSpcReduction="20000"/>
          </a:bodyPr>
          <a:lstStyle/>
          <a:p>
            <a:pPr marL="36000" indent="396000" algn="just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2000" dirty="0" smtClean="0"/>
          </a:p>
          <a:p>
            <a:pPr marL="36000" indent="396000" algn="just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b="1" u="sng" dirty="0" smtClean="0">
                <a:solidFill>
                  <a:srgbClr val="C00000"/>
                </a:solidFill>
              </a:rPr>
              <a:t>ОРПД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в соответствии с</a:t>
            </a:r>
            <a:r>
              <a:rPr lang="ru-RU" dirty="0" smtClean="0"/>
              <a:t> установленными в </a:t>
            </a:r>
            <a:r>
              <a:rPr lang="ru-RU" dirty="0" smtClean="0">
                <a:solidFill>
                  <a:schemeClr val="tx1"/>
                </a:solidFill>
              </a:rPr>
              <a:t>статье 1 </a:t>
            </a:r>
            <a:r>
              <a:rPr lang="ru-RU" dirty="0" smtClean="0"/>
              <a:t>ФЗ № 116 определениями </a:t>
            </a:r>
            <a:r>
              <a:rPr lang="ru-RU" b="1" dirty="0" smtClean="0">
                <a:solidFill>
                  <a:srgbClr val="C00000"/>
                </a:solidFill>
              </a:rPr>
              <a:t>отнесено к</a:t>
            </a:r>
            <a:r>
              <a:rPr lang="ru-RU" dirty="0" smtClean="0"/>
              <a:t> применяемому в данном законе </a:t>
            </a:r>
            <a:r>
              <a:rPr lang="ru-RU" b="1" dirty="0" smtClean="0">
                <a:solidFill>
                  <a:srgbClr val="C00000"/>
                </a:solidFill>
              </a:rPr>
              <a:t>понятию</a:t>
            </a:r>
            <a:r>
              <a:rPr lang="ru-RU" dirty="0" smtClean="0"/>
              <a:t> </a:t>
            </a:r>
            <a:br>
              <a:rPr lang="ru-RU" dirty="0" smtClean="0"/>
            </a:br>
            <a:r>
              <a:rPr lang="ru-RU" dirty="0" smtClean="0">
                <a:solidFill>
                  <a:srgbClr val="C00000"/>
                </a:solidFill>
              </a:rPr>
              <a:t>«</a:t>
            </a:r>
            <a:r>
              <a:rPr lang="ru-RU" b="1" u="sng" dirty="0" smtClean="0">
                <a:solidFill>
                  <a:srgbClr val="C00000"/>
                </a:solidFill>
              </a:rPr>
              <a:t>технические устройства</a:t>
            </a:r>
            <a:r>
              <a:rPr lang="ru-RU" dirty="0" smtClean="0">
                <a:solidFill>
                  <a:srgbClr val="C00000"/>
                </a:solidFill>
              </a:rPr>
              <a:t>, применяемые на опасном производственном объекте - </a:t>
            </a:r>
            <a:r>
              <a:rPr lang="ru-RU" b="1" u="sng" dirty="0" smtClean="0">
                <a:solidFill>
                  <a:srgbClr val="C00000"/>
                </a:solidFill>
              </a:rPr>
              <a:t>машины, технологическое оборудование</a:t>
            </a:r>
            <a:r>
              <a:rPr lang="ru-RU" b="1" dirty="0" smtClean="0">
                <a:solidFill>
                  <a:srgbClr val="C00000"/>
                </a:solidFill>
              </a:rPr>
              <a:t>, </a:t>
            </a:r>
            <a:r>
              <a:rPr lang="ru-RU" b="1" u="sng" dirty="0" smtClean="0">
                <a:solidFill>
                  <a:srgbClr val="C00000"/>
                </a:solidFill>
              </a:rPr>
              <a:t>системы машин и (или) оборудования</a:t>
            </a:r>
            <a:r>
              <a:rPr lang="ru-RU" dirty="0" smtClean="0">
                <a:solidFill>
                  <a:srgbClr val="C00000"/>
                </a:solidFill>
              </a:rPr>
              <a:t>, агрегаты, аппаратура, механизмы, применяемые при эксплуатации опасного производственного объекта».</a:t>
            </a:r>
          </a:p>
          <a:p>
            <a:pPr marL="36000" indent="396000" algn="just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rgbClr val="C00000"/>
                </a:solidFill>
              </a:rPr>
              <a:t>Кроме этого определения понятий:</a:t>
            </a:r>
          </a:p>
          <a:p>
            <a:pPr marL="36000" indent="396000" algn="just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dirty="0" smtClean="0">
                <a:solidFill>
                  <a:srgbClr val="C00000"/>
                </a:solidFill>
              </a:rPr>
              <a:t>- машины и оборудования установлены в техническом регламенте Таможенного Союза «О безопасности машин и оборудования» 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ТР ТС 010/2011, </a:t>
            </a:r>
          </a:p>
          <a:p>
            <a:pPr marL="36000" indent="396000" algn="just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dirty="0" smtClean="0">
                <a:solidFill>
                  <a:srgbClr val="C00000"/>
                </a:solidFill>
              </a:rPr>
              <a:t>отдельных видов (типов) ОРПД (котел, сосуд, баллон и др.) –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в пункте 4 технического регламента Таможенного Союза </a:t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dirty="0" smtClean="0">
                <a:solidFill>
                  <a:srgbClr val="C00000"/>
                </a:solidFill>
              </a:rPr>
              <a:t>«О безопасности оборудования, работающего под избыточным давлением» ТР ТС 032/2013,</a:t>
            </a:r>
          </a:p>
          <a:p>
            <a:pPr marL="36000" indent="396000" algn="just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FontTx/>
              <a:buChar char="-"/>
            </a:pPr>
            <a:endParaRPr lang="ru-RU" sz="2000" dirty="0" smtClean="0">
              <a:solidFill>
                <a:srgbClr val="C00000"/>
              </a:solidFill>
            </a:endParaRPr>
          </a:p>
          <a:p>
            <a:pPr marL="36000" indent="0" algn="ctr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 dirty="0" smtClean="0">
                <a:solidFill>
                  <a:srgbClr val="C00000"/>
                </a:solidFill>
              </a:rPr>
              <a:t>к таким видам (типам) оборудования относятся в числе прочего сосуды.</a:t>
            </a:r>
            <a:endParaRPr lang="ru-RU" sz="1900" dirty="0"/>
          </a:p>
        </p:txBody>
      </p:sp>
    </p:spTree>
    <p:extLst>
      <p:ext uri="{BB962C8B-B14F-4D97-AF65-F5344CB8AC3E}">
        <p14:creationId xmlns:p14="http://schemas.microsoft.com/office/powerpoint/2010/main" val="3411532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162552" y="260648"/>
            <a:ext cx="8806004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Проблемная ситуация требующая проработки и выработки системных решений:</a:t>
            </a:r>
          </a:p>
          <a:p>
            <a:pPr algn="just"/>
            <a:endParaRPr lang="ru-RU" sz="8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5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единообразных подходов и наличие ошибок </a:t>
            </a:r>
            <a:r>
              <a:rPr lang="ru-RU" sz="15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территориальных </a:t>
            </a:r>
            <a:r>
              <a:rPr lang="ru-RU" sz="15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органов </a:t>
            </a:r>
            <a:r>
              <a:rPr lang="ru-RU" sz="15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Ростехнадзора</a:t>
            </a:r>
            <a:r>
              <a:rPr lang="ru-RU" sz="15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5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5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5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определении класса опасности </a:t>
            </a:r>
            <a:r>
              <a:rPr lang="ru-RU" sz="15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ОПО в составе которых используются сосуды СУГ</a:t>
            </a:r>
            <a:r>
              <a:rPr lang="ru-RU" sz="15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учетом  </a:t>
            </a:r>
            <a:r>
              <a:rPr lang="ru-RU" sz="15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установленных в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приложениях 1 и 2 к </a:t>
            </a:r>
            <a:r>
              <a:rPr lang="ru-RU" sz="15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Федеральному закону от </a:t>
            </a:r>
            <a:r>
              <a:rPr lang="ru-RU" sz="15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21.07.1997 № 116-ФЗ </a:t>
            </a:r>
            <a:r>
              <a:rPr lang="ru-RU" sz="15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критериев:</a:t>
            </a:r>
          </a:p>
          <a:p>
            <a:pPr algn="just">
              <a:spcBef>
                <a:spcPts val="600"/>
              </a:spcBef>
            </a:pPr>
            <a:r>
              <a:rPr lang="ru-RU" sz="1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1. Количество </a:t>
            </a:r>
            <a:r>
              <a:rPr lang="ru-RU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горючего вещества </a:t>
            </a:r>
            <a:r>
              <a:rPr lang="ru-RU" sz="1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</a:t>
            </a:r>
            <a:r>
              <a:rPr lang="ru-RU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ru-RU" sz="1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тонны;</a:t>
            </a:r>
          </a:p>
          <a:p>
            <a:pPr algn="just">
              <a:spcBef>
                <a:spcPts val="600"/>
              </a:spcBef>
            </a:pPr>
            <a:r>
              <a:rPr lang="ru-RU" sz="1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2. Максимальное давление в </a:t>
            </a:r>
            <a:r>
              <a:rPr lang="ru-RU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оборудовании согласно проекту ОПО и технической документации изготовителя:</a:t>
            </a:r>
            <a:endParaRPr lang="ru-RU" sz="14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</a:pPr>
            <a:r>
              <a:rPr lang="ru-RU" sz="1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2.1.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сети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газораспределения и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газопотребления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СУГ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давлением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свыше 0,005 МПа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1,6 МПа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включительно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ОПО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 класса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опасности (</a:t>
            </a:r>
            <a:r>
              <a:rPr lang="ru-RU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п.п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п.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прил. 2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ФЗ от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21.07.1997 №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116-ФЗ);</a:t>
            </a:r>
          </a:p>
          <a:p>
            <a:pPr algn="just">
              <a:spcBef>
                <a:spcPts val="600"/>
              </a:spcBef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2.2. площадки с сосудами СУГ:</a:t>
            </a: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III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 опасности - для ОПО, осуществляющих теплоснабжение населения и социально значимых категорий потребителей, а также иных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ОПО с оборудованием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 избыточным давлением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1,6 МПа и более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(за исключением оборудования автозаправочных станций, предназначенных для заправки транспортных средств природным газом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IV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 опасности для иных ОПО (не отнесенных к III классу).</a:t>
            </a:r>
          </a:p>
          <a:p>
            <a:pPr algn="just"/>
            <a:endParaRPr lang="ru-RU" sz="14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</a:pP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 причинам сложившейся ситуации </a:t>
            </a: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относятся:</a:t>
            </a:r>
          </a:p>
          <a:p>
            <a:pPr algn="just">
              <a:spcBef>
                <a:spcPts val="600"/>
              </a:spcBef>
            </a:pP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1. 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Нарушения, допускаемые изготовителями сосудов и экспертными организациями и приобретшие системный характер с 2014 года с момента изменения нормативных документов, устанавливающих обязательные требования к таким видам оборудования. </a:t>
            </a:r>
            <a:endParaRPr lang="ru-RU" sz="14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Bef>
                <a:spcPts val="600"/>
              </a:spcBef>
            </a:pP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2. Ошибочное </a:t>
            </a:r>
            <a:r>
              <a:rPr lang="ru-RU" sz="14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трактование</a:t>
            </a: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специалистами эксплуатирующих </a:t>
            </a: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организаций и работниками </a:t>
            </a:r>
            <a:r>
              <a:rPr lang="ru-RU" sz="1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Ростехнадзора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отдельных </a:t>
            </a: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требований 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законодательства и нормативных </a:t>
            </a: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документов.</a:t>
            </a:r>
            <a:endParaRPr lang="ru-RU" sz="1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2867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0656" y="188640"/>
            <a:ext cx="89289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Нарушения изготовителей ТР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ТС 032/2013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создающие проблематику идентификации оборудования в составе ОПО при определении класса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опасности.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40656" y="842942"/>
            <a:ext cx="87958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выпуск в обращение оборудования, а также поставленных в его составе предохранительных устройств и иной арматуры без проведения подтверждения соответствия требованиям ТР ТС 032/2013 и других технических регламентов. </a:t>
            </a:r>
            <a:endParaRPr lang="ru-RU" sz="1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40656" y="1303698"/>
            <a:ext cx="89033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Невыполнение требований ТР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ТС 032/2013 по оформлению и содержанию, а также комплектности технической документации, прикладываемой к поставляемому оборудованию, в том числе отсутствие сведений о манометрах, предохранительных устройствах и иной арматуре, и/или отсутствие технической документации на указанные устройства и приборы, а также сведений о документах, подтверждающих их соответствие; </a:t>
            </a:r>
            <a:endParaRPr lang="ru-RU" sz="1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82092" y="2141757"/>
            <a:ext cx="8712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Введение потребителя 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заблуждение путем </a:t>
            </a: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указания противоречивых сведений о 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технических характеристиках выпускаемого оборудования: например, в паспорте 1,56-1,57 МПа, на сайте организации, а также в руководстве по эксплуатации 1,6 МПа;</a:t>
            </a:r>
            <a:endParaRPr lang="ru-RU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40656" y="2817845"/>
            <a:ext cx="87544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отсутствие в руководствах по эксплуатации конкретных указаний в установленном пунктом 26 ТР ТС 032/2013 объеме, наличие, в технической документации ссылок на не действующие длительный период нормативные документы в том числе Правила безопасности в газовом хозяйстве, Правила безопасности сетей газораспределения </a:t>
            </a:r>
            <a:b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газопотребления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(природный газ), ПБ 03-576-03, а также наличие некорректных и/или противоречивых указаний по обслуживанию сосудов и установленных на них устройств. </a:t>
            </a:r>
            <a:endParaRPr lang="ru-RU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632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/>
        </p:nvGraphicFramePr>
        <p:xfrm>
          <a:off x="323528" y="188641"/>
          <a:ext cx="8568952" cy="13849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A899C1-4C38-4FCC-B9F5-40816158AA79}" type="slidenum">
              <a:rPr lang="ru-RU"/>
              <a:pPr>
                <a:defRPr/>
              </a:pPr>
              <a:t>7</a:t>
            </a:fld>
            <a:endParaRPr lang="ru-RU" dirty="0"/>
          </a:p>
        </p:txBody>
      </p:sp>
      <p:sp>
        <p:nvSpPr>
          <p:cNvPr id="41988" name="Прямоугольник 11"/>
          <p:cNvSpPr>
            <a:spLocks noChangeArrowheads="1"/>
          </p:cNvSpPr>
          <p:nvPr/>
        </p:nvSpPr>
        <p:spPr bwMode="auto">
          <a:xfrm>
            <a:off x="323850" y="5805489"/>
            <a:ext cx="4572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b="1">
              <a:solidFill>
                <a:srgbClr val="FF0000"/>
              </a:solidFill>
              <a:latin typeface="Trebuchet MS" pitchFamily="34" charset="0"/>
            </a:endParaRPr>
          </a:p>
        </p:txBody>
      </p:sp>
      <p:pic>
        <p:nvPicPr>
          <p:cNvPr id="41989" name="Picture 2" descr="http://center-cert.ru/images/customs_union_declaration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1188" y="1989139"/>
            <a:ext cx="3090862" cy="4330700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3" name="Стрелка вниз 22"/>
          <p:cNvSpPr/>
          <p:nvPr/>
        </p:nvSpPr>
        <p:spPr>
          <a:xfrm>
            <a:off x="2051050" y="1268414"/>
            <a:ext cx="433388" cy="979487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1991" name="Picture 4" descr="http://www.testprom.ru/img_user/razdel-vidi/7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92727" y="1846265"/>
            <a:ext cx="3298825" cy="453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Стрелка вниз 24"/>
          <p:cNvSpPr/>
          <p:nvPr/>
        </p:nvSpPr>
        <p:spPr>
          <a:xfrm>
            <a:off x="7812088" y="1268414"/>
            <a:ext cx="431800" cy="979487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536794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E:\паспортсосуда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492896"/>
            <a:ext cx="2896004" cy="4182059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139952" y="3212976"/>
            <a:ext cx="4572000" cy="3108543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342900" algn="just">
              <a:spcBef>
                <a:spcPts val="1200"/>
              </a:spcBef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этой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причине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ряд территориальных органов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Ростехнадзора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протяжении длительного периода времени занимает осторожную позицию молчаливого статиста осуществляя процедуру регистрации ОПО в государственный реестре или о внесении изменений о зарегистрированном ОПО (в том числе в части изменения его класса опасности на основании заключения экспертизы или незаконного исправления технических характеристик в паспорте), относя его при этом либо к 3 либо у 4 классам опасности </a:t>
            </a:r>
            <a:b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зависимости от содержания указанных в комплекте заявительных материалов сведений характеризующих ОПО без оценки обоснованности заявленного эксплуатирующей организацией класса опасности.</a:t>
            </a:r>
            <a:endParaRPr lang="ru-RU" sz="1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269216"/>
            <a:ext cx="864096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Aft>
                <a:spcPts val="0"/>
              </a:spcAft>
            </a:pPr>
            <a:r>
              <a:rPr lang="ru-RU" sz="11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Фактически в значительной массе случаев изготовитель меняет титульные листы документов, а также вносит отдельные коррективы в виде ссылок на новые нормативы, но при этом не проводит ревизию и актуализацию содержимого документации в целом, оставляя в ней указания, внесенные на стадии ее первичной разработки в 1970-90х годах.</a:t>
            </a:r>
            <a:endParaRPr lang="ru-RU" sz="11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869380"/>
            <a:ext cx="89289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Однако поскольку согласно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пункту 17 ТР ТС 032/2013 основным документом для идентификации оборудования является оформляемый изготовителем паспорт, наличие которого обязательно для обращения оборудования на всех стадиях жизненного цикла оборудования, данное обстоятельство позволяет изготовителю указывать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не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обоснованные характеристики и рекламировать свое оборудование как не создающее признак ОПО 3 класса опасности.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4665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116632"/>
            <a:ext cx="82866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Алгоритм действий территориальных органов </a:t>
            </a:r>
            <a:r>
              <a:rPr lang="ru-RU" sz="14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Ростехнадзора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при </a:t>
            </a:r>
            <a:r>
              <a:rPr lang="ru-RU" sz="14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расмотрении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заявительных документов</a:t>
            </a:r>
          </a:p>
          <a:p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14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374627"/>
            <a:ext cx="88569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 учетом  Административного 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регламента по предоставлению Федеральной службой по экологическому, технологическому и атомному надзору государственной услуги по регистрации опасных производственных объектов в государственном реестре, утвержденного приказом </a:t>
            </a:r>
            <a:r>
              <a:rPr lang="ru-RU" sz="12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Ростехнадзора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от 25.11.2016 № 494 (зарегистрирован Минюстом России 02.02.2017 рег. № 45502)</a:t>
            </a:r>
            <a:endParaRPr lang="ru-RU" sz="12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95536" y="1124744"/>
            <a:ext cx="8358700" cy="9144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с комплектом документов согласно </a:t>
            </a:r>
            <a:r>
              <a:rPr lang="ru-RU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пункту </a:t>
            </a:r>
            <a:r>
              <a:rPr lang="ru-RU" sz="1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21 Административного регламента, в том числе  </a:t>
            </a:r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7" name="Стрелка вниз 6"/>
          <p:cNvSpPr/>
          <p:nvPr/>
        </p:nvSpPr>
        <p:spPr>
          <a:xfrm>
            <a:off x="2483768" y="3097619"/>
            <a:ext cx="360040" cy="14433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57229" y="2142930"/>
            <a:ext cx="2982930" cy="9144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характеризующие ОПО:</a:t>
            </a:r>
          </a:p>
          <a:p>
            <a:pPr algn="ctr"/>
            <a:r>
              <a:rPr lang="ru-RU" sz="1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Сосуд </a:t>
            </a:r>
            <a:r>
              <a:rPr lang="ru-RU" sz="1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1,57 МПа</a:t>
            </a:r>
            <a:r>
              <a:rPr lang="ru-RU" sz="1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температура плюс 50</a:t>
            </a:r>
            <a:r>
              <a:rPr lang="ru-RU" sz="1200" baseline="30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с присвоением ОПО </a:t>
            </a:r>
            <a:r>
              <a:rPr lang="en-US" sz="1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1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класса</a:t>
            </a:r>
            <a:endParaRPr lang="ru-RU" sz="1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134152" y="2168552"/>
            <a:ext cx="2952328" cy="9144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характеризующие ОПО</a:t>
            </a:r>
            <a:r>
              <a:rPr lang="ru-RU" sz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Сосуд </a:t>
            </a:r>
            <a:r>
              <a: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1,57 МПа </a:t>
            </a:r>
            <a:r>
              <a:rPr lang="ru-RU" sz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 плюс 50</a:t>
            </a:r>
            <a:r>
              <a:rPr lang="ru-RU" sz="1200" baseline="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endParaRPr lang="ru-RU" sz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присвоением ОПО </a:t>
            </a:r>
            <a:r>
              <a:rPr lang="en-US" sz="1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2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класса</a:t>
            </a:r>
            <a:endParaRPr lang="ru-RU" sz="12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3851920" y="3080604"/>
            <a:ext cx="395536" cy="146036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117082" y="2166203"/>
            <a:ext cx="2952328" cy="9144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характеризующие ОПО</a:t>
            </a:r>
            <a:r>
              <a:rPr lang="ru-RU" sz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Сосуд 1,6 МПа </a:t>
            </a:r>
            <a:r>
              <a:rPr lang="ru-RU" sz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температура плюс </a:t>
            </a:r>
            <a:r>
              <a:rPr lang="ru-RU" sz="1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45</a:t>
            </a:r>
            <a:r>
              <a:rPr lang="ru-RU" sz="1200" baseline="30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</a:p>
          <a:p>
            <a:pPr algn="ctr"/>
            <a:r>
              <a:rPr lang="ru-RU" sz="1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присвоением ОПО </a:t>
            </a:r>
            <a:r>
              <a:rPr lang="en-US" sz="1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класса</a:t>
            </a:r>
            <a:endParaRPr lang="ru-RU" sz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39853" y="4580791"/>
            <a:ext cx="8502716" cy="77020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4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большинстве случаев формальное </a:t>
            </a:r>
            <a:r>
              <a:rPr lang="ru-RU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необходимых процедур </a:t>
            </a:r>
            <a:r>
              <a:rPr lang="ru-RU" sz="1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регистрация ОПО </a:t>
            </a:r>
            <a:br>
              <a:rPr lang="ru-RU" sz="1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присвоением заявленного  эксплуатирующей организацией класса опасности:</a:t>
            </a:r>
          </a:p>
          <a:p>
            <a:pPr algn="just"/>
            <a:r>
              <a:rPr lang="ru-RU" sz="1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r>
              <a:rPr lang="en-US" sz="1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1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</a:t>
            </a:r>
            <a:r>
              <a:rPr lang="en-US" sz="1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</a:t>
            </a:r>
            <a:r>
              <a:rPr lang="en-US" sz="16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endParaRPr lang="ru-RU" sz="16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dirty="0">
              <a:solidFill>
                <a:srgbClr val="C00000"/>
              </a:solidFill>
            </a:endParaRPr>
          </a:p>
        </p:txBody>
      </p:sp>
      <p:sp>
        <p:nvSpPr>
          <p:cNvPr id="15" name="Стрелка вниз 14"/>
          <p:cNvSpPr/>
          <p:nvPr/>
        </p:nvSpPr>
        <p:spPr>
          <a:xfrm>
            <a:off x="7308304" y="3097842"/>
            <a:ext cx="360040" cy="144312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низ 17"/>
          <p:cNvSpPr/>
          <p:nvPr/>
        </p:nvSpPr>
        <p:spPr>
          <a:xfrm>
            <a:off x="766264" y="3074569"/>
            <a:ext cx="227808" cy="41177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низ 18"/>
          <p:cNvSpPr/>
          <p:nvPr/>
        </p:nvSpPr>
        <p:spPr>
          <a:xfrm>
            <a:off x="5344764" y="3004375"/>
            <a:ext cx="305473" cy="43747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648" y="3503581"/>
            <a:ext cx="2339752" cy="9144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ОТКАЗ с указанием в качестве причины на неправильное проведение идентификации без учета свойств СУГ по ГОСТ</a:t>
            </a:r>
            <a:endParaRPr lang="ru-RU" sz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608004" y="3462145"/>
            <a:ext cx="2339752" cy="9144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Авторитарный ОТКАЗ </a:t>
            </a:r>
            <a:br>
              <a:rPr lang="ru-RU" sz="1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указанием на неправильное установление класса опасности </a:t>
            </a:r>
            <a:endParaRPr lang="ru-RU" sz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157229" y="5390820"/>
            <a:ext cx="8735251" cy="127854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этом во всех вышеуказанных случаях, как правило, не рассматривается содержание представленной текстовой части подраздела "Технологические решения" проектной документации ОПО (в том числе по причине ее отсутствия в комплекте заявительных документов) и не проверяется достоверность представленной информации с использованием общедоступных источников, в </a:t>
            </a:r>
            <a:r>
              <a:rPr lang="ru-RU" sz="1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т.ч</a:t>
            </a:r>
            <a:r>
              <a:rPr lang="ru-RU" sz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официальные сайты производителей, реестры сертификатов и деклараций, и не реализуются полномочия по осуществлению государственного надзора за ТР ТС 032/2013  </a:t>
            </a:r>
          </a:p>
        </p:txBody>
      </p:sp>
    </p:spTree>
    <p:extLst>
      <p:ext uri="{BB962C8B-B14F-4D97-AF65-F5344CB8AC3E}">
        <p14:creationId xmlns:p14="http://schemas.microsoft.com/office/powerpoint/2010/main" val="19012082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39853" y="116632"/>
            <a:ext cx="86526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действия территориальных органов </a:t>
            </a:r>
            <a:r>
              <a:rPr lang="ru-RU" sz="14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Ростехнадзора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на примере Енисейского и Забайкальского управлений </a:t>
            </a:r>
            <a:r>
              <a:rPr lang="ru-RU" sz="14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Ростехнадзора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при </a:t>
            </a:r>
            <a:r>
              <a:rPr lang="ru-RU" sz="14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расмотрении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заявительных документов на регистрацию ОПО </a:t>
            </a:r>
            <a:endParaRPr lang="ru-RU" sz="1400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33780" y="736361"/>
            <a:ext cx="8358700" cy="33944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ООО «</a:t>
            </a:r>
            <a:r>
              <a:rPr lang="ru-RU" sz="14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Байкалнефть</a:t>
            </a:r>
            <a:r>
              <a:rPr lang="ru-RU" sz="1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г. Иркутск</a:t>
            </a:r>
            <a:r>
              <a:rPr lang="ru-RU" dirty="0" smtClean="0"/>
              <a:t>» </a:t>
            </a:r>
            <a:endParaRPr lang="ru-RU" dirty="0"/>
          </a:p>
        </p:txBody>
      </p:sp>
      <p:sp>
        <p:nvSpPr>
          <p:cNvPr id="7" name="Стрелка вниз 6"/>
          <p:cNvSpPr/>
          <p:nvPr/>
        </p:nvSpPr>
        <p:spPr>
          <a:xfrm>
            <a:off x="520740" y="2304391"/>
            <a:ext cx="360040" cy="103541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0" y="1138157"/>
            <a:ext cx="2987824" cy="114069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о регистрации 2-х  ОПО </a:t>
            </a:r>
            <a:r>
              <a:rPr lang="en-US" sz="1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класса</a:t>
            </a:r>
          </a:p>
          <a:p>
            <a:pPr algn="ctr"/>
            <a:r>
              <a:rPr lang="ru-RU" sz="11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1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вх</a:t>
            </a:r>
            <a:r>
              <a:rPr lang="ru-RU" sz="1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№ ОПО-67-805 от </a:t>
            </a:r>
            <a:r>
              <a:rPr lang="ru-RU" sz="11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30.07.2018) Республика </a:t>
            </a:r>
            <a:r>
              <a:rPr lang="ru-RU" sz="1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Бурятия </a:t>
            </a:r>
            <a:endParaRPr lang="ru-RU" sz="11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1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сосуд </a:t>
            </a:r>
            <a:r>
              <a:rPr lang="ru-RU" sz="11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1,57 МПа</a:t>
            </a:r>
            <a:r>
              <a:rPr lang="ru-RU" sz="11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насос </a:t>
            </a:r>
            <a:r>
              <a:rPr lang="ru-RU" sz="11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1,57 </a:t>
            </a:r>
            <a:r>
              <a:rPr lang="ru-RU" sz="11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МПа, колонка 1,6МПа, </a:t>
            </a:r>
            <a:r>
              <a:rPr lang="ru-RU" sz="11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ОПО </a:t>
            </a:r>
            <a:r>
              <a:rPr lang="en-US" sz="11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1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класса</a:t>
            </a:r>
            <a:endParaRPr lang="ru-RU" sz="11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трелка вниз 17"/>
          <p:cNvSpPr/>
          <p:nvPr/>
        </p:nvSpPr>
        <p:spPr>
          <a:xfrm>
            <a:off x="282358" y="3977077"/>
            <a:ext cx="476765" cy="1224719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запрос</a:t>
            </a:r>
            <a:endParaRPr lang="ru-RU" sz="1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12354" y="5194770"/>
            <a:ext cx="2339752" cy="9144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Подразделение Забайкальского управления </a:t>
            </a:r>
            <a:r>
              <a:rPr lang="ru-RU" sz="1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Ростехнадзора</a:t>
            </a:r>
            <a:r>
              <a:rPr lang="ru-RU" sz="1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(г. Улан-Удэ, Бурятия)</a:t>
            </a:r>
            <a:endParaRPr lang="ru-RU" sz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2997463" y="1138157"/>
            <a:ext cx="2987496" cy="114069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о регистрации 2-х  ОПО </a:t>
            </a:r>
            <a:r>
              <a:rPr lang="en-US" sz="1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класса</a:t>
            </a:r>
          </a:p>
          <a:p>
            <a:pPr algn="ctr"/>
            <a:r>
              <a:rPr lang="ru-RU" sz="11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1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вх</a:t>
            </a:r>
            <a:r>
              <a:rPr lang="ru-RU" sz="1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№ </a:t>
            </a:r>
            <a:r>
              <a:rPr lang="ru-RU" sz="11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ОПО-67-804 </a:t>
            </a:r>
            <a:r>
              <a:rPr lang="ru-RU" sz="1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1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30.07.2018) </a:t>
            </a:r>
            <a:r>
              <a:rPr lang="ru-RU" sz="1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Забайкальский край, г. Чита</a:t>
            </a:r>
            <a:endParaRPr lang="ru-RU" sz="11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1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сосуд </a:t>
            </a:r>
            <a:r>
              <a:rPr lang="ru-RU" sz="11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1,57 МПа</a:t>
            </a:r>
            <a:r>
              <a:rPr lang="ru-RU" sz="11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насос </a:t>
            </a:r>
            <a:r>
              <a:rPr lang="ru-RU" sz="11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1,57 </a:t>
            </a:r>
            <a:r>
              <a:rPr lang="ru-RU" sz="11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МПа, колонка 1,6МПа, </a:t>
            </a:r>
            <a:r>
              <a:rPr lang="ru-RU" sz="11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ОПО </a:t>
            </a:r>
            <a:r>
              <a:rPr lang="en-US" sz="11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11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класса</a:t>
            </a:r>
            <a:endParaRPr lang="ru-RU" sz="11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030663" y="1138157"/>
            <a:ext cx="3005833" cy="114069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1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Заявление о регистрации 2-х  ОПО </a:t>
            </a:r>
            <a:r>
              <a:rPr lang="en-US" sz="1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класса</a:t>
            </a:r>
          </a:p>
          <a:p>
            <a:pPr algn="ctr"/>
            <a:r>
              <a:rPr lang="ru-RU" sz="11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1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вх</a:t>
            </a:r>
            <a:r>
              <a:rPr lang="ru-RU" sz="1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№ ОПО-67-492 от 06.05.2019</a:t>
            </a:r>
            <a:r>
              <a:rPr lang="ru-RU" sz="11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Республика </a:t>
            </a:r>
            <a:r>
              <a:rPr lang="ru-RU" sz="11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Бурятия </a:t>
            </a:r>
            <a:endParaRPr lang="ru-RU" sz="1100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1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сосуд </a:t>
            </a:r>
            <a:r>
              <a:rPr lang="ru-RU" sz="11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1,57 МПа</a:t>
            </a:r>
            <a:r>
              <a:rPr lang="ru-RU" sz="11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насос </a:t>
            </a:r>
            <a:r>
              <a:rPr lang="ru-RU" sz="11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1,57 </a:t>
            </a:r>
            <a:r>
              <a:rPr lang="ru-RU" sz="11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МПа, колонка 1,6МПа, </a:t>
            </a:r>
            <a:r>
              <a:rPr lang="ru-RU" sz="11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ОПО </a:t>
            </a:r>
            <a:r>
              <a:rPr lang="en-US" sz="11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11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класса</a:t>
            </a:r>
            <a:endParaRPr lang="ru-RU" sz="11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79918" y="3364287"/>
            <a:ext cx="8358700" cy="33944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Енисейское </a:t>
            </a:r>
            <a:r>
              <a:rPr lang="ru-RU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Забайкальское управление </a:t>
            </a:r>
            <a:r>
              <a:rPr lang="ru-RU" sz="14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Ростехнадзора</a:t>
            </a:r>
            <a:r>
              <a:rPr lang="ru-RU" dirty="0" smtClean="0"/>
              <a:t>» </a:t>
            </a:r>
            <a:endParaRPr lang="ru-RU" dirty="0"/>
          </a:p>
        </p:txBody>
      </p:sp>
      <p:sp>
        <p:nvSpPr>
          <p:cNvPr id="25" name="Стрелка вниз 24"/>
          <p:cNvSpPr/>
          <p:nvPr/>
        </p:nvSpPr>
        <p:spPr>
          <a:xfrm rot="10800000">
            <a:off x="1591594" y="3950319"/>
            <a:ext cx="476765" cy="1234028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согласование</a:t>
            </a:r>
            <a:endParaRPr lang="ru-RU" sz="1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Стрелка вниз 26"/>
          <p:cNvSpPr/>
          <p:nvPr/>
        </p:nvSpPr>
        <p:spPr>
          <a:xfrm>
            <a:off x="3423491" y="3771646"/>
            <a:ext cx="476765" cy="1439079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запрос</a:t>
            </a:r>
            <a:endParaRPr lang="ru-RU" sz="1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Стрелка вниз 27"/>
          <p:cNvSpPr/>
          <p:nvPr/>
        </p:nvSpPr>
        <p:spPr>
          <a:xfrm>
            <a:off x="6803006" y="3778071"/>
            <a:ext cx="476765" cy="143905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запрос</a:t>
            </a:r>
            <a:endParaRPr lang="ru-RU" sz="1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Стрелка вниз 28"/>
          <p:cNvSpPr/>
          <p:nvPr/>
        </p:nvSpPr>
        <p:spPr>
          <a:xfrm rot="10800000">
            <a:off x="6467133" y="2136978"/>
            <a:ext cx="2632779" cy="1227308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ru-RU" sz="1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Регистрация </a:t>
            </a:r>
            <a:r>
              <a:rPr lang="ru-RU" sz="1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ОПО                  </a:t>
            </a:r>
            <a:r>
              <a:rPr lang="en-US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IV</a:t>
            </a:r>
            <a:r>
              <a: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класса</a:t>
            </a:r>
            <a:endParaRPr lang="ru-RU" sz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3362732" y="5503626"/>
            <a:ext cx="5760639" cy="60863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Подразделение Забайкальского управления </a:t>
            </a:r>
            <a:r>
              <a:rPr lang="ru-RU" sz="12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Ростехнадзора</a:t>
            </a:r>
            <a:r>
              <a:rPr lang="ru-RU" sz="1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1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(г. Чита, забайкальский край)</a:t>
            </a:r>
            <a:endParaRPr lang="ru-RU" sz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трелка вниз 32"/>
          <p:cNvSpPr/>
          <p:nvPr/>
        </p:nvSpPr>
        <p:spPr>
          <a:xfrm rot="10800000">
            <a:off x="7308304" y="3754662"/>
            <a:ext cx="1876292" cy="1462461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ru-RU" sz="1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отказ не согласие с классом опасности</a:t>
            </a:r>
            <a:endParaRPr lang="ru-RU" sz="1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Стрелка вниз 33"/>
          <p:cNvSpPr/>
          <p:nvPr/>
        </p:nvSpPr>
        <p:spPr>
          <a:xfrm rot="10800000">
            <a:off x="4268121" y="3800236"/>
            <a:ext cx="1876292" cy="1394722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ru-RU" sz="1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отказ не согласие с классом опасности</a:t>
            </a:r>
            <a:endParaRPr lang="ru-RU" sz="1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Стрелка вниз 34"/>
          <p:cNvSpPr/>
          <p:nvPr/>
        </p:nvSpPr>
        <p:spPr>
          <a:xfrm>
            <a:off x="4252048" y="2310719"/>
            <a:ext cx="360040" cy="103541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трелка вниз 35"/>
          <p:cNvSpPr/>
          <p:nvPr/>
        </p:nvSpPr>
        <p:spPr>
          <a:xfrm>
            <a:off x="6107093" y="2346619"/>
            <a:ext cx="360040" cy="103541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трелка вниз 37"/>
          <p:cNvSpPr/>
          <p:nvPr/>
        </p:nvSpPr>
        <p:spPr>
          <a:xfrm rot="10800000">
            <a:off x="2059317" y="2174336"/>
            <a:ext cx="1876292" cy="1189951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ru-RU" sz="1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Регистрация ОПО </a:t>
            </a:r>
            <a:r>
              <a:rPr lang="en-US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III</a:t>
            </a:r>
            <a:r>
              <a: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класса</a:t>
            </a:r>
            <a:endParaRPr lang="ru-RU" sz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29114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www.ligir.ru/files/liggirkadppua/image/agzs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093" y="836712"/>
            <a:ext cx="6242304" cy="4681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трелка вниз 4"/>
          <p:cNvSpPr/>
          <p:nvPr/>
        </p:nvSpPr>
        <p:spPr>
          <a:xfrm rot="2942518">
            <a:off x="6612834" y="-304136"/>
            <a:ext cx="660769" cy="1965162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Рабочее давление 1,6МПа</a:t>
            </a:r>
            <a:endParaRPr lang="ru-RU" sz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102694"/>
            <a:ext cx="692054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Пример информации размещенной на сайте производителя сосуда</a:t>
            </a:r>
            <a:endParaRPr lang="ru-RU" dirty="0"/>
          </a:p>
        </p:txBody>
      </p:sp>
      <p:pic>
        <p:nvPicPr>
          <p:cNvPr id="10" name="Рисунок 9" descr="H:\коллегия 17.07.2019\Уральское СУГ\приложение к письму для Климовой ЦА\ИП Кириллов\документы от завода-изготовителя\Сертификат Шельф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4817" y="2147657"/>
            <a:ext cx="2609183" cy="373742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Скругленный прямоугольник 10"/>
          <p:cNvSpPr/>
          <p:nvPr/>
        </p:nvSpPr>
        <p:spPr>
          <a:xfrm>
            <a:off x="6444208" y="5885077"/>
            <a:ext cx="2592288" cy="9144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Действие сертификата не распространяется на изделие в конструкция и характеристики которого были изменены после получения сертификата </a:t>
            </a:r>
            <a:endParaRPr lang="ru-RU" sz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Стрелка вправо 12"/>
          <p:cNvSpPr/>
          <p:nvPr/>
        </p:nvSpPr>
        <p:spPr>
          <a:xfrm>
            <a:off x="4993219" y="6165304"/>
            <a:ext cx="154159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 rot="19645704">
            <a:off x="7129872" y="484467"/>
            <a:ext cx="1522233" cy="1811885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/>
            <a:r>
              <a:rPr lang="ru-RU" sz="1000" b="1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Несоответствует</a:t>
            </a:r>
            <a:r>
              <a:rPr lang="ru-RU" sz="10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параметрам, указанным в сертификате и в паспортах сосудов </a:t>
            </a:r>
          </a:p>
          <a:p>
            <a:pPr algn="ctr"/>
            <a:r>
              <a:rPr lang="ru-RU" sz="1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1,57МПа, плюс 50</a:t>
            </a:r>
            <a:r>
              <a:rPr lang="ru-RU" sz="1000" baseline="30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1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endParaRPr lang="ru-RU" sz="1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79968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14" y="188640"/>
            <a:ext cx="9144000" cy="555665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5981" y="3490793"/>
            <a:ext cx="5938019" cy="3340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9522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TextBox 4"/>
          <p:cNvSpPr txBox="1">
            <a:spLocks noChangeArrowheads="1"/>
          </p:cNvSpPr>
          <p:nvPr/>
        </p:nvSpPr>
        <p:spPr bwMode="auto">
          <a:xfrm>
            <a:off x="179637" y="1291975"/>
            <a:ext cx="8784976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настоящее время при осуществлении деятельности </a:t>
            </a: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отношении оборудования, работающего под избыточным давлением, следует руководствоваться действующими требованиями законодательства Российской Федерации в области  </a:t>
            </a: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промышленной безопасности, о 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техническом регулировании, </a:t>
            </a: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градостроительной деятельности и 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др., а также принятыми </a:t>
            </a: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развитие соответствующих законов постановлениями Правительства Российской Федерации, нормативными правовыми актами, стандартами и иными </a:t>
            </a: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документами, </a:t>
            </a:r>
            <a:b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 которым в числе прочего относятся далее </a:t>
            </a:r>
            <a:r>
              <a:rPr lang="ru-RU" sz="24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перечисленные: </a:t>
            </a:r>
          </a:p>
          <a:p>
            <a:pPr algn="ctr"/>
            <a:endParaRPr lang="ru-RU" sz="24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20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ctr"/>
            <a:endParaRPr lang="ru-RU" sz="20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12631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323853" y="1604433"/>
            <a:ext cx="3960813" cy="8636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4859341" y="1604436"/>
            <a:ext cx="4105275" cy="85301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9940" name="TextBox 3"/>
          <p:cNvSpPr txBox="1">
            <a:spLocks noChangeArrowheads="1"/>
          </p:cNvSpPr>
          <p:nvPr/>
        </p:nvSpPr>
        <p:spPr bwMode="auto">
          <a:xfrm>
            <a:off x="323850" y="1797051"/>
            <a:ext cx="381635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000" b="1">
                <a:solidFill>
                  <a:srgbClr val="000000"/>
                </a:solidFill>
                <a:latin typeface="Trebuchet MS" pitchFamily="34" charset="0"/>
              </a:rPr>
              <a:t>технического регулирования</a:t>
            </a:r>
          </a:p>
        </p:txBody>
      </p:sp>
      <p:sp>
        <p:nvSpPr>
          <p:cNvPr id="39941" name="TextBox 4"/>
          <p:cNvSpPr txBox="1">
            <a:spLocks noChangeArrowheads="1"/>
          </p:cNvSpPr>
          <p:nvPr/>
        </p:nvSpPr>
        <p:spPr bwMode="auto">
          <a:xfrm>
            <a:off x="4859341" y="1797051"/>
            <a:ext cx="4033837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000" b="1">
                <a:solidFill>
                  <a:srgbClr val="000000"/>
                </a:solidFill>
                <a:latin typeface="Trebuchet MS" pitchFamily="34" charset="0"/>
              </a:rPr>
              <a:t>промышленной безопасности</a:t>
            </a:r>
          </a:p>
        </p:txBody>
      </p:sp>
      <p:sp>
        <p:nvSpPr>
          <p:cNvPr id="9" name="Стрелка вниз 8"/>
          <p:cNvSpPr/>
          <p:nvPr/>
        </p:nvSpPr>
        <p:spPr>
          <a:xfrm>
            <a:off x="2124075" y="2468035"/>
            <a:ext cx="433388" cy="1028700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0" name="Стрелка вниз 9"/>
          <p:cNvSpPr/>
          <p:nvPr/>
        </p:nvSpPr>
        <p:spPr>
          <a:xfrm>
            <a:off x="6731006" y="2454276"/>
            <a:ext cx="431800" cy="1056217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323853" y="3524252"/>
            <a:ext cx="4176713" cy="278553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003803" y="3530947"/>
            <a:ext cx="3889375" cy="281305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39946" name="TextBox 12"/>
          <p:cNvSpPr txBox="1">
            <a:spLocks noChangeArrowheads="1"/>
          </p:cNvSpPr>
          <p:nvPr/>
        </p:nvSpPr>
        <p:spPr bwMode="auto">
          <a:xfrm>
            <a:off x="315235" y="3755500"/>
            <a:ext cx="4176715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solidFill>
                  <a:srgbClr val="C00000"/>
                </a:solidFill>
                <a:latin typeface="Trebuchet MS" pitchFamily="34" charset="0"/>
              </a:rPr>
              <a:t>отношения на стадиях </a:t>
            </a:r>
            <a:endParaRPr lang="ru-RU" altLang="ru-RU" sz="2000" b="1" dirty="0" smtClean="0">
              <a:solidFill>
                <a:srgbClr val="C00000"/>
              </a:solidFill>
              <a:latin typeface="Trebuchet MS" pitchFamily="34" charset="0"/>
            </a:endParaRPr>
          </a:p>
          <a:p>
            <a:pPr algn="ctr" eaLnBrk="1" hangingPunct="1"/>
            <a:endParaRPr lang="ru-RU" altLang="ru-RU" sz="800" b="1" dirty="0">
              <a:solidFill>
                <a:srgbClr val="C00000"/>
              </a:solidFill>
              <a:latin typeface="Trebuchet MS" pitchFamily="34" charset="0"/>
            </a:endParaRPr>
          </a:p>
          <a:p>
            <a:pPr algn="ctr" eaLnBrk="1" hangingPunct="1"/>
            <a:r>
              <a:rPr lang="ru-RU" altLang="ru-RU" sz="2000" b="1" dirty="0" smtClean="0">
                <a:solidFill>
                  <a:srgbClr val="C00000"/>
                </a:solidFill>
                <a:latin typeface="Trebuchet MS" pitchFamily="34" charset="0"/>
              </a:rPr>
              <a:t>проектирования</a:t>
            </a:r>
            <a:r>
              <a:rPr lang="ru-RU" altLang="ru-RU" sz="2000" b="1" dirty="0">
                <a:solidFill>
                  <a:srgbClr val="C00000"/>
                </a:solidFill>
                <a:latin typeface="Trebuchet MS" pitchFamily="34" charset="0"/>
              </a:rPr>
              <a:t>, </a:t>
            </a:r>
            <a:r>
              <a:rPr lang="ru-RU" altLang="ru-RU" sz="2000" b="1" dirty="0" smtClean="0">
                <a:solidFill>
                  <a:srgbClr val="C00000"/>
                </a:solidFill>
                <a:latin typeface="Trebuchet MS" pitchFamily="34" charset="0"/>
              </a:rPr>
              <a:t>изготовления, подтверждения соответствия </a:t>
            </a:r>
          </a:p>
          <a:p>
            <a:pPr algn="ctr" eaLnBrk="1" hangingPunct="1"/>
            <a:r>
              <a:rPr lang="ru-RU" altLang="ru-RU" sz="2000" b="1" dirty="0" smtClean="0">
                <a:solidFill>
                  <a:srgbClr val="C00000"/>
                </a:solidFill>
                <a:latin typeface="Trebuchet MS" pitchFamily="34" charset="0"/>
              </a:rPr>
              <a:t>и </a:t>
            </a:r>
            <a:r>
              <a:rPr lang="ru-RU" altLang="ru-RU" sz="2000" b="1" dirty="0">
                <a:solidFill>
                  <a:srgbClr val="C00000"/>
                </a:solidFill>
                <a:latin typeface="Trebuchet MS" pitchFamily="34" charset="0"/>
              </a:rPr>
              <a:t>поставки продукции </a:t>
            </a:r>
            <a:r>
              <a:rPr lang="ru-RU" altLang="ru-RU" sz="2000" b="1" dirty="0" smtClean="0">
                <a:solidFill>
                  <a:srgbClr val="C00000"/>
                </a:solidFill>
                <a:latin typeface="Trebuchet MS" pitchFamily="34" charset="0"/>
              </a:rPr>
              <a:t>ОРПД</a:t>
            </a:r>
            <a:endParaRPr lang="ru-RU" altLang="ru-RU" sz="2000" b="1" dirty="0">
              <a:solidFill>
                <a:srgbClr val="C00000"/>
              </a:solidFill>
              <a:latin typeface="Trebuchet MS" pitchFamily="34" charset="0"/>
            </a:endParaRPr>
          </a:p>
        </p:txBody>
      </p:sp>
      <p:sp>
        <p:nvSpPr>
          <p:cNvPr id="39947" name="TextBox 13"/>
          <p:cNvSpPr txBox="1">
            <a:spLocks noChangeArrowheads="1"/>
          </p:cNvSpPr>
          <p:nvPr/>
        </p:nvSpPr>
        <p:spPr bwMode="auto">
          <a:xfrm>
            <a:off x="5146396" y="3613687"/>
            <a:ext cx="3601020" cy="2215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solidFill>
                  <a:srgbClr val="C00000"/>
                </a:solidFill>
                <a:latin typeface="Trebuchet MS" pitchFamily="34" charset="0"/>
              </a:rPr>
              <a:t>отношения на стадии применения </a:t>
            </a:r>
            <a:r>
              <a:rPr lang="ru-RU" altLang="ru-RU" sz="2000" b="1" dirty="0" smtClean="0">
                <a:solidFill>
                  <a:srgbClr val="C00000"/>
                </a:solidFill>
                <a:latin typeface="Trebuchet MS" pitchFamily="34" charset="0"/>
              </a:rPr>
              <a:t>ОРПД:</a:t>
            </a:r>
          </a:p>
          <a:p>
            <a:pPr algn="ctr" eaLnBrk="1" hangingPunct="1"/>
            <a:endParaRPr lang="ru-RU" altLang="ru-RU" sz="1400" b="1" dirty="0" smtClean="0">
              <a:solidFill>
                <a:srgbClr val="000000"/>
              </a:solidFill>
              <a:latin typeface="Trebuchet MS" pitchFamily="34" charset="0"/>
            </a:endParaRPr>
          </a:p>
          <a:p>
            <a:pPr algn="ctr" eaLnBrk="1" hangingPunct="1"/>
            <a:r>
              <a:rPr lang="ru-RU" altLang="ru-RU" sz="1400" b="1" dirty="0" smtClean="0">
                <a:solidFill>
                  <a:srgbClr val="000000"/>
                </a:solidFill>
                <a:latin typeface="Trebuchet MS" pitchFamily="34" charset="0"/>
              </a:rPr>
              <a:t>монтаж, </a:t>
            </a:r>
            <a:r>
              <a:rPr lang="ru-RU" altLang="ru-RU" sz="1400" b="1" dirty="0" err="1" smtClean="0">
                <a:solidFill>
                  <a:srgbClr val="000000"/>
                </a:solidFill>
                <a:latin typeface="Trebuchet MS" pitchFamily="34" charset="0"/>
              </a:rPr>
              <a:t>пусконаладка</a:t>
            </a:r>
            <a:r>
              <a:rPr lang="ru-RU" altLang="ru-RU" sz="1400" b="1" dirty="0" smtClean="0">
                <a:solidFill>
                  <a:srgbClr val="000000"/>
                </a:solidFill>
                <a:latin typeface="Trebuchet MS" pitchFamily="34" charset="0"/>
              </a:rPr>
              <a:t>, опытная эксплуатация, ввод в эксплуатацию, эксплуатация, в том числе ремонт </a:t>
            </a:r>
            <a:br>
              <a:rPr lang="ru-RU" altLang="ru-RU" sz="1400" b="1" dirty="0" smtClean="0">
                <a:solidFill>
                  <a:srgbClr val="000000"/>
                </a:solidFill>
                <a:latin typeface="Trebuchet MS" pitchFamily="34" charset="0"/>
              </a:rPr>
            </a:br>
            <a:r>
              <a:rPr lang="ru-RU" altLang="ru-RU" sz="1400" b="1" dirty="0" smtClean="0">
                <a:solidFill>
                  <a:srgbClr val="000000"/>
                </a:solidFill>
                <a:latin typeface="Trebuchet MS" pitchFamily="34" charset="0"/>
              </a:rPr>
              <a:t>со сваркой, неразрушающий контроль, техническое освидетельствование </a:t>
            </a:r>
            <a:br>
              <a:rPr lang="ru-RU" altLang="ru-RU" sz="1400" b="1" dirty="0" smtClean="0">
                <a:solidFill>
                  <a:srgbClr val="000000"/>
                </a:solidFill>
                <a:latin typeface="Trebuchet MS" pitchFamily="34" charset="0"/>
              </a:rPr>
            </a:br>
            <a:r>
              <a:rPr lang="ru-RU" altLang="ru-RU" sz="1400" b="1" dirty="0" smtClean="0">
                <a:solidFill>
                  <a:srgbClr val="000000"/>
                </a:solidFill>
                <a:latin typeface="Trebuchet MS" pitchFamily="34" charset="0"/>
              </a:rPr>
              <a:t>и диагностирование, экспертиза ПБ   </a:t>
            </a:r>
            <a:endParaRPr lang="ru-RU" altLang="ru-RU" sz="1400" b="1" dirty="0">
              <a:solidFill>
                <a:srgbClr val="000000"/>
              </a:solidFill>
              <a:latin typeface="Trebuchet MS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277251" y="188640"/>
            <a:ext cx="6517490" cy="1208619"/>
          </a:xfrm>
          <a:prstGeom prst="round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 smtClean="0">
                <a:solidFill>
                  <a:schemeClr val="bg1"/>
                </a:solidFill>
              </a:rPr>
              <a:t>относящиеся к компетенции котлонадзора применительно к ОРПД  действующие   </a:t>
            </a:r>
            <a:br>
              <a:rPr lang="ru-RU" sz="2000" b="1" dirty="0" smtClean="0">
                <a:solidFill>
                  <a:schemeClr val="bg1"/>
                </a:solidFill>
              </a:rPr>
            </a:br>
            <a:r>
              <a:rPr lang="ru-RU" sz="2000" b="1" dirty="0" smtClean="0">
                <a:solidFill>
                  <a:schemeClr val="bg1"/>
                </a:solidFill>
              </a:rPr>
              <a:t>в Российской Федерации требования в </a:t>
            </a:r>
            <a:r>
              <a:rPr lang="ru-RU" sz="2000" b="1" dirty="0">
                <a:solidFill>
                  <a:schemeClr val="bg1"/>
                </a:solidFill>
              </a:rPr>
              <a:t>области </a:t>
            </a:r>
          </a:p>
        </p:txBody>
      </p:sp>
      <p:sp>
        <p:nvSpPr>
          <p:cNvPr id="15" name="Стрелка углом вверх 14"/>
          <p:cNvSpPr/>
          <p:nvPr/>
        </p:nvSpPr>
        <p:spPr>
          <a:xfrm rot="10800000">
            <a:off x="427939" y="919691"/>
            <a:ext cx="849312" cy="670983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6" name="Стрелка углом 15"/>
          <p:cNvSpPr/>
          <p:nvPr/>
        </p:nvSpPr>
        <p:spPr>
          <a:xfrm rot="5400000">
            <a:off x="7966192" y="781410"/>
            <a:ext cx="641349" cy="98425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564114" y="2726798"/>
            <a:ext cx="2160240" cy="5040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регулируют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5510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3"/>
            <a:ext cx="8229600" cy="634083"/>
          </a:xfrm>
        </p:spPr>
        <p:txBody>
          <a:bodyPr/>
          <a:lstStyle/>
          <a:p>
            <a:pPr marL="0" indent="0" algn="ctr">
              <a:buFont typeface="Georgia" pitchFamily="18" charset="0"/>
              <a:buNone/>
              <a:defRPr/>
            </a:pP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ФЕДЕРАЛЬНЫЙ ЗАКОН </a:t>
            </a:r>
            <a:r>
              <a:rPr lang="ru-RU" sz="1800" dirty="0" smtClean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от 21.07.1997 № 116-ФЗ "О 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ПРОМЫШЛЕННОЙ БЕЗОПАСНОСТИ ОПАСНЫХ ПРОИЗВОДСТВЕННЫХ ОБЪЕКТОВ" 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908050"/>
            <a:ext cx="8964613" cy="5761039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Georgia" pitchFamily="18" charset="0"/>
              <a:buNone/>
              <a:defRPr/>
            </a:pPr>
            <a:endParaRPr lang="ru-RU" sz="1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Font typeface="Georgia" pitchFamily="18" charset="0"/>
              <a:buNone/>
              <a:defRPr/>
            </a:pP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Пункт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Статьи 3: Требования промышленной безопасности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условия, запреты, ограничения и другие обязательные требования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содержащиеся в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настоящем Федеральном законе, других федеральных законах, принимаемых в соответствии с ними нормативных правовых актах Президента Российской Федерации, нормативных правовых актах Правительства Российской Федерации, а </a:t>
            </a:r>
            <a:r>
              <a:rPr lang="ru-RU" sz="19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также </a:t>
            </a:r>
            <a:r>
              <a:rPr lang="ru-RU" sz="19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федеральных нормах и правилах в области промышленной безопасности</a:t>
            </a:r>
            <a:r>
              <a:rPr lang="ru-RU" sz="19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9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Georgia" pitchFamily="18" charset="0"/>
              <a:buNone/>
              <a:defRPr/>
            </a:pPr>
            <a:endParaRPr lang="ru-RU" sz="1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Georgia" pitchFamily="18" charset="0"/>
              <a:buNone/>
              <a:defRPr/>
            </a:pP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Пункт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Статьи 6: </a:t>
            </a:r>
            <a:r>
              <a:rPr lang="ru-RU" sz="1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видам деятельности в области промышленной </a:t>
            </a:r>
            <a:r>
              <a:rPr lang="ru-RU" sz="19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 </a:t>
            </a:r>
            <a:r>
              <a:rPr lang="ru-RU" sz="19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относятся </a:t>
            </a:r>
            <a:r>
              <a:rPr lang="ru-RU" sz="19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проектирование, строительство, эксплуатация, </a:t>
            </a:r>
            <a:r>
              <a:rPr lang="ru-RU" sz="19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реконструкция</a:t>
            </a:r>
            <a:r>
              <a:rPr lang="ru-RU" sz="19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капитальный ремонт, техническое перевооружение, консервация и ликвидация опасного </a:t>
            </a:r>
            <a:r>
              <a:rPr lang="ru-RU" sz="19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производственного </a:t>
            </a:r>
            <a:r>
              <a:rPr lang="ru-RU" sz="19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ru-RU" sz="19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изготовление, монтаж, наладка, обслуживание и ремонт технических устройств</a:t>
            </a:r>
            <a:r>
              <a:rPr lang="ru-RU" sz="19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применяемых на опасном производственном объекте; проведение экспертизы промышленной безопасности; подготовка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переподготовка работников опасного производственного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объекта в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необразовательных учреждениях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Georgia" pitchFamily="18" charset="0"/>
              <a:buNone/>
              <a:defRPr/>
            </a:pPr>
            <a:endParaRPr lang="ru-RU" sz="19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Georgia" pitchFamily="18" charset="0"/>
              <a:buNone/>
              <a:defRPr/>
            </a:pP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Пункт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Статьи 4: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Федеральные нормы и правила в области промышленной безопасности устанавливают обязательные требования к:</a:t>
            </a:r>
          </a:p>
          <a:p>
            <a:pPr marL="4572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Georgia" pitchFamily="18" charset="0"/>
              <a:buNone/>
              <a:defRPr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в области промышленной безопасности, в том числе работникам опасных производственных 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объектов, экспертам в 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области промышленной безопасности;</a:t>
            </a:r>
          </a:p>
          <a:p>
            <a:pPr marL="4572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Georgia" pitchFamily="18" charset="0"/>
              <a:buNone/>
              <a:defRPr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 технологических процессов на опасных производственных объектах, в том числе порядку действий в случае аварии или инцидента на опасном производственном объекте;</a:t>
            </a:r>
          </a:p>
          <a:p>
            <a:pPr marL="4572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Georgia" pitchFamily="18" charset="0"/>
              <a:buNone/>
              <a:defRPr/>
            </a:pP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обоснованию безопасности опасного производственного объекта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4572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Georgia" pitchFamily="18" charset="0"/>
              <a:buNone/>
              <a:defRPr/>
            </a:pP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Georgia" pitchFamily="18" charset="0"/>
              <a:buNone/>
              <a:defRPr/>
            </a:pPr>
            <a:r>
              <a:rPr lang="ru-RU" sz="19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Федеральные </a:t>
            </a:r>
            <a:r>
              <a:rPr lang="ru-RU" sz="19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нормы и правила в области промышленной безопасности </a:t>
            </a:r>
            <a:r>
              <a:rPr lang="ru-RU" sz="19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разрабатываются </a:t>
            </a:r>
            <a:br>
              <a:rPr lang="ru-RU" sz="19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9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9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утверждаются в порядке, установленном Правительством Российской Федерации</a:t>
            </a:r>
            <a:r>
              <a:rPr lang="ru-RU" sz="19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9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35118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m0-tub-ru.yandex.net/i?id=6633376311a04dd567b501764282058c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6960" y="1556792"/>
            <a:ext cx="3457099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8428" name="Picture 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20048" y="3703668"/>
            <a:ext cx="2388394" cy="3100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8427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93902" y="3376122"/>
            <a:ext cx="2453164" cy="3424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8424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46211" y="56584"/>
            <a:ext cx="2234565" cy="32642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Рисунок 16" descr="http://refportal.com/books/N_29/files/assets/flash/pages/page0001_s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376" y="434989"/>
            <a:ext cx="2350294" cy="3333750"/>
          </a:xfrm>
          <a:prstGeom prst="rect">
            <a:avLst/>
          </a:prstGeom>
          <a:noFill/>
        </p:spPr>
      </p:pic>
      <p:pic>
        <p:nvPicPr>
          <p:cNvPr id="188431" name="Picture 1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37006" y="3790891"/>
            <a:ext cx="1997583" cy="3038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357198" y="56584"/>
            <a:ext cx="6336704" cy="398538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ru-RU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Законодательные акты Российской Федерации</a:t>
            </a:r>
            <a:r>
              <a:rPr lang="ru-RU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Объект 1"/>
          <p:cNvSpPr txBox="1">
            <a:spLocks/>
          </p:cNvSpPr>
          <p:nvPr/>
        </p:nvSpPr>
        <p:spPr>
          <a:xfrm>
            <a:off x="2400670" y="412836"/>
            <a:ext cx="4445541" cy="128797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регламентирующие требования безопасности к:</a:t>
            </a:r>
            <a:r>
              <a:rPr lang="ru-RU" sz="13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br>
              <a:rPr lang="ru-RU" sz="13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3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3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оборудованию</a:t>
            </a:r>
            <a:r>
              <a:rPr lang="ru-RU" sz="13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стадиях проектирования, изготовления, монтажа и эксплуатации;</a:t>
            </a:r>
          </a:p>
          <a:p>
            <a:pPr marL="4572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3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13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ОПО </a:t>
            </a:r>
            <a:r>
              <a:rPr lang="ru-RU" sz="13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(проектирование, строительство, реконструкция и т.д., эксплуатация) на которых оборудование применяется</a:t>
            </a:r>
            <a:r>
              <a:rPr lang="ru-RU" sz="13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3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8423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9848" y="3746028"/>
            <a:ext cx="2030730" cy="30832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0471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https://docinfo.ru/scan/41575/l0.g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9976" y="551059"/>
            <a:ext cx="2337435" cy="3243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Рисунок 17" descr="https://docinfo.ru/scan/41575/l0.gif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5687" y="551059"/>
            <a:ext cx="2337435" cy="324326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49" y="533548"/>
            <a:ext cx="2553170" cy="3696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168648" y="86985"/>
            <a:ext cx="8846344" cy="465232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dirty="0" smtClean="0"/>
              <a:t>Федеральные нормы и правила промышленной безопасности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2809" y="3479874"/>
            <a:ext cx="2445544" cy="339280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3491458"/>
            <a:ext cx="2440305" cy="3333750"/>
          </a:xfrm>
          <a:prstGeom prst="rect">
            <a:avLst/>
          </a:prstGeom>
        </p:spPr>
      </p:pic>
      <p:pic>
        <p:nvPicPr>
          <p:cNvPr id="15" name="Рисунок 14" descr="https://img.standartgost.ru/images/g/Data2/1/4294815/4294815353.files/0.gif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3192" y="3538129"/>
            <a:ext cx="2400300" cy="333298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Стрелка вправо 5"/>
          <p:cNvSpPr/>
          <p:nvPr/>
        </p:nvSpPr>
        <p:spPr>
          <a:xfrm>
            <a:off x="58650" y="4557121"/>
            <a:ext cx="1512168" cy="1295004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C00000"/>
                </a:solidFill>
              </a:rPr>
              <a:t>р</a:t>
            </a:r>
            <a:r>
              <a:rPr lang="ru-RU" dirty="0" smtClean="0">
                <a:solidFill>
                  <a:srgbClr val="C00000"/>
                </a:solidFill>
              </a:rPr>
              <a:t>емонт, монтаж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20" name="Объект 1"/>
          <p:cNvSpPr txBox="1">
            <a:spLocks/>
          </p:cNvSpPr>
          <p:nvPr/>
        </p:nvSpPr>
        <p:spPr>
          <a:xfrm>
            <a:off x="2568296" y="675298"/>
            <a:ext cx="1573337" cy="2304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Font typeface="Georgia" pitchFamily="18" charset="0"/>
              <a:buNone/>
            </a:pP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содержащие обязательные требования </a:t>
            </a:r>
            <a:b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ОРПД</a:t>
            </a:r>
            <a:b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ОПО, </a:t>
            </a:r>
            <a:b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которых оно применяется</a:t>
            </a:r>
            <a:endParaRPr lang="ru-RU" sz="1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0951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2843807" y="86553"/>
            <a:ext cx="3456385" cy="465232"/>
          </a:xfrm>
        </p:spPr>
        <p:txBody>
          <a:bodyPr>
            <a:noAutofit/>
          </a:bodyPr>
          <a:lstStyle/>
          <a:p>
            <a:pPr marL="4572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/>
              <a:t>Нормы</a:t>
            </a:r>
          </a:p>
          <a:p>
            <a:pPr marL="4572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dirty="0" smtClean="0"/>
              <a:t> технического регулирования</a:t>
            </a:r>
            <a:endParaRPr lang="ru-RU" sz="1800" dirty="0"/>
          </a:p>
        </p:txBody>
      </p:sp>
      <p:sp>
        <p:nvSpPr>
          <p:cNvPr id="20" name="Объект 1"/>
          <p:cNvSpPr txBox="1">
            <a:spLocks/>
          </p:cNvSpPr>
          <p:nvPr/>
        </p:nvSpPr>
        <p:spPr>
          <a:xfrm>
            <a:off x="2517741" y="688405"/>
            <a:ext cx="3803904" cy="15514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lnSpc>
                <a:spcPct val="130000"/>
              </a:lnSpc>
              <a:buFont typeface="Georgia" pitchFamily="18" charset="0"/>
              <a:buNone/>
            </a:pP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содержащие обязательные требования </a:t>
            </a:r>
            <a:b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 проектированию изготовлению, маркировке, подтверждение соответствия  и выпуску в обращение ОРПД</a:t>
            </a:r>
            <a:b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43097" y="103569"/>
            <a:ext cx="2720340" cy="3973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64" y="86553"/>
            <a:ext cx="2540984" cy="4197382"/>
          </a:xfrm>
          <a:prstGeom prst="rect">
            <a:avLst/>
          </a:prstGeom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78668" y="1924034"/>
            <a:ext cx="2663952" cy="3822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http://900igr.net/up/datas/229309/016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9007" y="4254491"/>
            <a:ext cx="3383280" cy="2537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2529" y="3651545"/>
            <a:ext cx="3013234" cy="95583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94" y="4631271"/>
            <a:ext cx="3452813" cy="1566863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5399" y="6157912"/>
            <a:ext cx="5620703" cy="7000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447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389" y="165100"/>
            <a:ext cx="8785225" cy="670984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cap="small" dirty="0">
                <a:solidFill>
                  <a:srgbClr val="C00000"/>
                </a:solidFill>
              </a:rPr>
              <a:t>Государственный контроль (надзор) за соблюдением требований 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0825" y="1604433"/>
            <a:ext cx="3960813" cy="86360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srgbClr val="002060"/>
                </a:solidFill>
              </a:rPr>
              <a:t>ТР ТС 032/2013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4859339" y="1604434"/>
            <a:ext cx="4105275" cy="85301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002060"/>
                </a:solidFill>
              </a:rPr>
              <a:t>Промышленной безопасности,</a:t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>в том числе ФНП ОРПД </a:t>
            </a:r>
          </a:p>
        </p:txBody>
      </p:sp>
      <p:sp>
        <p:nvSpPr>
          <p:cNvPr id="5" name="Стрелка вниз 4"/>
          <p:cNvSpPr/>
          <p:nvPr/>
        </p:nvSpPr>
        <p:spPr>
          <a:xfrm>
            <a:off x="2051050" y="836084"/>
            <a:ext cx="360363" cy="768349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6" name="Стрелка вниз 5"/>
          <p:cNvSpPr/>
          <p:nvPr/>
        </p:nvSpPr>
        <p:spPr>
          <a:xfrm>
            <a:off x="6659563" y="836084"/>
            <a:ext cx="360362" cy="768349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50825" y="3141134"/>
            <a:ext cx="3960813" cy="218016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002060"/>
                </a:solidFill>
              </a:rPr>
              <a:t>подпункт «е» пункта 1 постановления Правительства Российской Федерации от 13.05.2013 № 407 (с изменениями от 02.04.2014 № 258)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932363" y="3141134"/>
            <a:ext cx="4032250" cy="2180167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rgbClr val="002060"/>
                </a:solidFill>
              </a:rPr>
              <a:t>постановление Правительства Российской Федерации </a:t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>от 30.07.2004 № 401 </a:t>
            </a:r>
            <a:br>
              <a:rPr lang="ru-RU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>(ред. от 26.08.2014)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2771775" y="5541433"/>
            <a:ext cx="3455988" cy="958851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dirty="0">
                <a:solidFill>
                  <a:srgbClr val="C00000"/>
                </a:solidFill>
              </a:rPr>
              <a:t>Р О С Т Е Х Н А Д З О Р</a:t>
            </a:r>
            <a:endParaRPr lang="ru-RU" sz="2000" dirty="0"/>
          </a:p>
        </p:txBody>
      </p:sp>
      <p:sp>
        <p:nvSpPr>
          <p:cNvPr id="10" name="Стрелка вниз 9"/>
          <p:cNvSpPr/>
          <p:nvPr/>
        </p:nvSpPr>
        <p:spPr>
          <a:xfrm>
            <a:off x="2051050" y="2468034"/>
            <a:ext cx="360363" cy="673100"/>
          </a:xfrm>
          <a:prstGeom prst="down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11" name="Стрелка вниз 10"/>
          <p:cNvSpPr/>
          <p:nvPr/>
        </p:nvSpPr>
        <p:spPr>
          <a:xfrm>
            <a:off x="6732589" y="2468034"/>
            <a:ext cx="287337" cy="673100"/>
          </a:xfrm>
          <a:prstGeom prst="down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00B050"/>
              </a:solidFill>
            </a:endParaRPr>
          </a:p>
        </p:txBody>
      </p:sp>
      <p:sp>
        <p:nvSpPr>
          <p:cNvPr id="12" name="Стрелка углом 11"/>
          <p:cNvSpPr/>
          <p:nvPr/>
        </p:nvSpPr>
        <p:spPr>
          <a:xfrm rot="10800000">
            <a:off x="6227763" y="5348818"/>
            <a:ext cx="792162" cy="960967"/>
          </a:xfrm>
          <a:prstGeom prst="bentArrow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Стрелка углом вверх 12"/>
          <p:cNvSpPr/>
          <p:nvPr/>
        </p:nvSpPr>
        <p:spPr>
          <a:xfrm rot="5400000">
            <a:off x="1936486" y="5463382"/>
            <a:ext cx="960967" cy="731838"/>
          </a:xfrm>
          <a:prstGeom prst="bentUpArrow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95978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88640"/>
            <a:ext cx="8784976" cy="1320147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000" b="1" cap="small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000" b="1" cap="small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государственный контроль (надзор) за соблюдением требований</a:t>
            </a:r>
          </a:p>
          <a:p>
            <a:pPr algn="ctr">
              <a:defRPr/>
            </a:pPr>
            <a:r>
              <a:rPr lang="ru-RU" sz="2000" b="1" cap="small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промышленной безопасности</a:t>
            </a:r>
            <a:br>
              <a:rPr lang="ru-RU" sz="2000" b="1" cap="small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 использовании оборудования на опасных производственных объектах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cap="small" dirty="0" smtClean="0">
                <a:solidFill>
                  <a:srgbClr val="C00000"/>
                </a:solidFill>
              </a:rPr>
              <a:t> </a:t>
            </a:r>
            <a:endParaRPr lang="ru-RU" sz="2000" b="1" cap="small" dirty="0">
              <a:solidFill>
                <a:srgbClr val="C00000"/>
              </a:solidFill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4411551" y="2744924"/>
            <a:ext cx="360040" cy="432048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9571" y="1568793"/>
            <a:ext cx="9144000" cy="12241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постановлением Правительства Российской Федерации от 30.07.2004 № 401 к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полномочиям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Ростехнадзора в области промышленной безопасности отнесены:</a:t>
            </a:r>
          </a:p>
          <a:p>
            <a:pPr algn="ctr"/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нормотворческая деятельность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ru-RU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т.ч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разработка и принятие федеральных норм и правил;</a:t>
            </a:r>
          </a:p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контроль и надзор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 соблюдением обязательных требований  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0" y="3176972"/>
            <a:ext cx="9144000" cy="201622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6000" indent="-180000" algn="just">
              <a:spcAft>
                <a:spcPts val="600"/>
              </a:spcAft>
            </a:pP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itchFamily="18" charset="0"/>
              </a:rPr>
              <a:t>осуществляется в порядке установленном: </a:t>
            </a:r>
          </a:p>
          <a:p>
            <a:pPr marL="36000" indent="-180000"/>
            <a:r>
              <a:rPr lang="ru-RU" sz="165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- статьей 16 Федерального закона от 21.07.1997 № 116-ФЗ</a:t>
            </a:r>
            <a:br>
              <a:rPr lang="ru-RU" sz="165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5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«О промышленной безопасности опасных производственных объектов»;</a:t>
            </a:r>
          </a:p>
          <a:p>
            <a:pPr marL="36000" indent="-180000"/>
            <a:r>
              <a:rPr lang="ru-RU" sz="165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- Положением </a:t>
            </a:r>
            <a:r>
              <a:rPr lang="ru-RU" sz="165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федеральном государственном надзоре в области промышленной </a:t>
            </a:r>
            <a:r>
              <a:rPr lang="ru-RU" sz="165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безопасности,    </a:t>
            </a:r>
            <a:br>
              <a:rPr lang="ru-RU" sz="165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5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утвержденном постановлением Правительства  от 15.11.2012 № 1170;</a:t>
            </a:r>
          </a:p>
          <a:p>
            <a:pPr marL="36000" indent="-180000" algn="just"/>
            <a:r>
              <a:rPr lang="ru-RU" sz="165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- Административным регламентом, утвержденным приказом Ростехнадзора от 12.02.2016 № 48 </a:t>
            </a:r>
            <a:endParaRPr lang="ru-RU" sz="165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0" y="5301208"/>
            <a:ext cx="9144000" cy="122413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5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Лицензирование эксплуатации взрывопожароопасных и химически опасных производственных объектов I, II и III классов опасности </a:t>
            </a:r>
            <a:r>
              <a:rPr lang="ru-RU" sz="165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экспертизы промышленной безопасности согласно пунктам </a:t>
            </a:r>
            <a:r>
              <a:rPr lang="ru-RU" sz="165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12 и 49 статьи 12 Федерального закона от 04.05.2011 № 99-ФЗ «О лицензировании отдельных видов деятельности» </a:t>
            </a:r>
          </a:p>
        </p:txBody>
      </p:sp>
    </p:spTree>
    <p:extLst>
      <p:ext uri="{BB962C8B-B14F-4D97-AF65-F5344CB8AC3E}">
        <p14:creationId xmlns:p14="http://schemas.microsoft.com/office/powerpoint/2010/main" val="33347157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48645"/>
            <a:ext cx="8784976" cy="936105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2000" b="1" cap="small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2000" b="1" cap="small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государственный контроль (надзор) за соблюдением требований</a:t>
            </a:r>
            <a:br>
              <a:rPr lang="ru-RU" sz="2000" b="1" cap="small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ТР ТС 032/2013 </a:t>
            </a:r>
          </a:p>
          <a:p>
            <a:pPr algn="ctr">
              <a:defRPr/>
            </a:pPr>
            <a:r>
              <a:rPr lang="ru-RU" sz="1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 разработке (проектированию), производству (изготовлению), маркировке оборудования   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b="1" cap="small" dirty="0" smtClean="0">
                <a:solidFill>
                  <a:srgbClr val="C00000"/>
                </a:solidFill>
              </a:rPr>
              <a:t> </a:t>
            </a:r>
            <a:endParaRPr lang="ru-RU" sz="2000" b="1" cap="small" dirty="0">
              <a:solidFill>
                <a:srgbClr val="C00000"/>
              </a:solidFill>
            </a:endParaRPr>
          </a:p>
        </p:txBody>
      </p:sp>
      <p:sp>
        <p:nvSpPr>
          <p:cNvPr id="5" name="Стрелка вниз 4"/>
          <p:cNvSpPr/>
          <p:nvPr/>
        </p:nvSpPr>
        <p:spPr>
          <a:xfrm>
            <a:off x="4385290" y="2342137"/>
            <a:ext cx="360040" cy="432048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и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9571" y="1304764"/>
            <a:ext cx="9144000" cy="104411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отнесен к полномочиям Ростехнадзора с апреля 2014 года постановлением Правительства Российской Федерации от 13.05.2013 № 407 с изменениями, внесенными постановлением Правительства Российской Федерации от 02.04.2014 № 258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-6690" y="2750758"/>
            <a:ext cx="9144000" cy="140506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осуществляется в объеме </a:t>
            </a:r>
            <a:r>
              <a:rPr lang="ru-RU" sz="16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федерального государственного надзора в области промышленной безопасности, федерального государственного надзора федерального государственного строительного надзора и других видов надзорной деятельности определенных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постановлением Правительства Российской Федерации от 30.07.2004№ 401, а также федерального государственного надзора в области технического регулирования объектов, не относящихся к ОПО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19571" y="4247728"/>
            <a:ext cx="9144000" cy="263691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Полномочия (права и обязанности) и порядок надзора установлены Федеральным законом</a:t>
            </a:r>
            <a:b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от 27.12.2002 № 184-ФЗ «О техническом регулировании» и </a:t>
            </a: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основном предусматривают дистанционные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методы контроля (мониторинг информации, запрос предоставления документации для рассмотрения, проведение документарных и в обоснованных случаях плановых и внеплановых выездных проверок изготовителей оборудования. </a:t>
            </a:r>
          </a:p>
          <a:p>
            <a:pPr algn="just"/>
            <a:r>
              <a:rPr lang="ru-RU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Учитывая специфические особенности требований </a:t>
            </a:r>
            <a:r>
              <a:rPr lang="ru-RU" sz="1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ТР ТС 032/2013 </a:t>
            </a:r>
            <a:r>
              <a:rPr lang="ru-RU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 надзора за ними реальный опыт проверок организаций-изготовителей имеют работники 9 Управления и отделов котлонадзора Северо-Кавказского, Сибирского, управлений Ростехнадзора участвовавшие </a:t>
            </a:r>
            <a:r>
              <a:rPr lang="ru-RU" sz="1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2016 – 2019г.г.) </a:t>
            </a:r>
            <a:r>
              <a:rPr lang="ru-RU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проверках крупных предприятий-изготовителей котельного оборудования, Северо-Западного  (проверка изготовителей арматуры) и </a:t>
            </a:r>
            <a:r>
              <a:rPr lang="ru-RU" sz="1600" dirty="0" err="1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Приокского</a:t>
            </a:r>
            <a:r>
              <a:rPr lang="ru-RU" sz="1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(баллоны) управлений Ростехнадзора.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71193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1480"/>
            <a:ext cx="9144000" cy="6035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6552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57630" y="116632"/>
            <a:ext cx="8784976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27.12.2002  № 184-ФЗ «О техническом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регулировании» </a:t>
            </a:r>
            <a:r>
              <a:rPr lang="ru-RU" sz="1600" b="1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</a:t>
            </a:r>
            <a:r>
              <a:rPr lang="ru-RU" sz="16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39. Права органов государственного контроля (надзора) в случае получения </a:t>
            </a:r>
            <a:r>
              <a:rPr lang="ru-RU" sz="1600" b="1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</a:t>
            </a:r>
            <a:br>
              <a:rPr lang="ru-RU" sz="1600" b="1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16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несоответствии продукции требованиям технических </a:t>
            </a:r>
            <a:r>
              <a:rPr lang="ru-RU" sz="1600" b="1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регламентов.</a:t>
            </a:r>
          </a:p>
          <a:p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600" dirty="0" smtClean="0">
                <a:latin typeface="Times New Roman"/>
              </a:rPr>
              <a:t>1</a:t>
            </a:r>
            <a:r>
              <a:rPr lang="ru-RU" sz="1600" dirty="0">
                <a:latin typeface="Times New Roman"/>
              </a:rPr>
              <a:t>. Органы государственного контроля (надзора) в случае получения информации о несоответствии продукции требованиям технических регламентов в возможно короткие сроки проводят проверку достоверности полученной информации.</a:t>
            </a:r>
          </a:p>
          <a:p>
            <a:pPr algn="just"/>
            <a:r>
              <a:rPr lang="ru-RU" sz="1600" dirty="0" smtClean="0">
                <a:latin typeface="Times New Roman"/>
              </a:rPr>
              <a:t>      В </a:t>
            </a:r>
            <a:r>
              <a:rPr lang="ru-RU" sz="1600" dirty="0">
                <a:latin typeface="Times New Roman"/>
              </a:rPr>
              <a:t>ходе проведения проверки органы государственного контроля (надзора) вправе:</a:t>
            </a:r>
          </a:p>
          <a:p>
            <a:pPr algn="just"/>
            <a:r>
              <a:rPr lang="ru-RU" sz="1600" dirty="0" smtClean="0">
                <a:latin typeface="Times New Roman"/>
              </a:rPr>
              <a:t>      - требовать </a:t>
            </a:r>
            <a:r>
              <a:rPr lang="ru-RU" sz="1600" dirty="0">
                <a:latin typeface="Times New Roman"/>
              </a:rPr>
              <a:t>от изготовителя (продавца, лица, выполняющего функции иностранного изготовителя) материалы проверки достоверности информации о несоответствии продукции требованиям технических регламентов;</a:t>
            </a:r>
          </a:p>
          <a:p>
            <a:pPr algn="just"/>
            <a:r>
              <a:rPr lang="ru-RU" sz="1600" dirty="0" smtClean="0">
                <a:latin typeface="Times New Roman"/>
              </a:rPr>
              <a:t>       - </a:t>
            </a:r>
            <a:r>
              <a:rPr lang="ru-RU" sz="1600" b="1" dirty="0" smtClean="0">
                <a:latin typeface="Times New Roman"/>
              </a:rPr>
              <a:t>запрашивать </a:t>
            </a:r>
            <a:r>
              <a:rPr lang="ru-RU" sz="1600" b="1" dirty="0">
                <a:latin typeface="Times New Roman"/>
              </a:rPr>
              <a:t>у изготовителя (исполнителя, продавца, лица, выполняющего функции иностранного изготовителя) и иных лиц дополнительную информацию о продукции или связанных с требованиями к ней процессах проектирования (включая изыскания), производства, строительства, монтажа, наладки, эксплуатации, хранения, перевозки, реализации и утилизации, в том числе результаты исследований (испытаний) и измерений, проведенных при осуществлении обязательного подтверждения соответствия;</a:t>
            </a:r>
          </a:p>
          <a:p>
            <a:pPr algn="just"/>
            <a:r>
              <a:rPr lang="ru-RU" sz="1600" dirty="0" smtClean="0">
                <a:latin typeface="Times New Roman"/>
              </a:rPr>
              <a:t>      - направлять </a:t>
            </a:r>
            <a:r>
              <a:rPr lang="ru-RU" sz="1600" dirty="0">
                <a:latin typeface="Times New Roman"/>
              </a:rPr>
              <a:t>запросы в другие федеральные органы исполнительной власти;</a:t>
            </a:r>
          </a:p>
          <a:p>
            <a:pPr algn="just"/>
            <a:r>
              <a:rPr lang="ru-RU" sz="1600" dirty="0" smtClean="0">
                <a:latin typeface="Times New Roman"/>
              </a:rPr>
              <a:t>      - при </a:t>
            </a:r>
            <a:r>
              <a:rPr lang="ru-RU" sz="1600" dirty="0">
                <a:latin typeface="Times New Roman"/>
              </a:rPr>
              <a:t>необходимости привлекать специалистов для анализа полученных материалов;</a:t>
            </a:r>
          </a:p>
          <a:p>
            <a:pPr algn="just"/>
            <a:r>
              <a:rPr lang="ru-RU" sz="1600" dirty="0" smtClean="0">
                <a:latin typeface="Times New Roman"/>
              </a:rPr>
              <a:t>      - запрашивать </a:t>
            </a:r>
            <a:r>
              <a:rPr lang="ru-RU" sz="1600" dirty="0">
                <a:latin typeface="Times New Roman"/>
              </a:rPr>
              <a:t>у изготовителя (лица, выполняющего функции иностранного изготовителя) доказательственные материалы, использованные при осуществлении обязательного подтверждения соответствия продукции требованиям технических регламентов</a:t>
            </a:r>
            <a:r>
              <a:rPr lang="ru-RU" sz="1600" dirty="0" smtClean="0">
                <a:latin typeface="Times New Roman"/>
              </a:rPr>
              <a:t>.</a:t>
            </a:r>
          </a:p>
          <a:p>
            <a:pPr lvl="0"/>
            <a:endParaRPr lang="ru-RU" sz="16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Поступившая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информации, согласно часть 3.2 статьи 10 Федерального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закона</a:t>
            </a:r>
            <a:b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26.12.2008 № 294-ФЗ «О защите прав юридических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лиц…»,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 быть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проведена</a:t>
            </a:r>
            <a:b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рамках предварительной проверки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486973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57630" y="116632"/>
            <a:ext cx="8784976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27.12.2002  № 184-ФЗ «О техническом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регулировании» </a:t>
            </a:r>
            <a:r>
              <a:rPr lang="ru-RU" sz="1600" b="1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</a:t>
            </a:r>
            <a:r>
              <a:rPr lang="ru-RU" sz="16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39. Права органов государственного контроля (надзора) в случае получения </a:t>
            </a:r>
            <a:r>
              <a:rPr lang="ru-RU" sz="1600" b="1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</a:t>
            </a:r>
            <a:br>
              <a:rPr lang="ru-RU" sz="1600" b="1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1600" b="1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несоответствии продукции требованиям технических </a:t>
            </a:r>
            <a:r>
              <a:rPr lang="ru-RU" sz="1600" b="1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регламентов.</a:t>
            </a:r>
          </a:p>
          <a:p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1600" dirty="0" smtClean="0">
                <a:latin typeface="Times New Roman"/>
              </a:rPr>
              <a:t>1</a:t>
            </a:r>
            <a:r>
              <a:rPr lang="ru-RU" sz="1600" dirty="0">
                <a:latin typeface="Times New Roman"/>
              </a:rPr>
              <a:t>. Органы государственного контроля (надзора) в случае получения информации о несоответствии продукции требованиям технических регламентов в возможно короткие сроки проводят проверку достоверности полученной информации.</a:t>
            </a:r>
          </a:p>
          <a:p>
            <a:pPr algn="just"/>
            <a:r>
              <a:rPr lang="ru-RU" sz="1600" dirty="0" smtClean="0">
                <a:latin typeface="Times New Roman"/>
              </a:rPr>
              <a:t>      В </a:t>
            </a:r>
            <a:r>
              <a:rPr lang="ru-RU" sz="1600" dirty="0">
                <a:latin typeface="Times New Roman"/>
              </a:rPr>
              <a:t>ходе проведения проверки органы государственного контроля (надзора) вправе:</a:t>
            </a:r>
          </a:p>
          <a:p>
            <a:pPr algn="just"/>
            <a:r>
              <a:rPr lang="ru-RU" sz="1600" dirty="0" smtClean="0">
                <a:latin typeface="Times New Roman"/>
              </a:rPr>
              <a:t>      - требовать </a:t>
            </a:r>
            <a:r>
              <a:rPr lang="ru-RU" sz="1600" dirty="0">
                <a:latin typeface="Times New Roman"/>
              </a:rPr>
              <a:t>от изготовителя (продавца, лица, выполняющего функции иностранного изготовителя) материалы проверки достоверности информации о несоответствии продукции требованиям технических регламентов;</a:t>
            </a:r>
          </a:p>
          <a:p>
            <a:pPr algn="just"/>
            <a:r>
              <a:rPr lang="ru-RU" sz="1600" dirty="0" smtClean="0">
                <a:latin typeface="Times New Roman"/>
              </a:rPr>
              <a:t>       - </a:t>
            </a:r>
            <a:r>
              <a:rPr lang="ru-RU" sz="1600" b="1" dirty="0" smtClean="0">
                <a:latin typeface="Times New Roman"/>
              </a:rPr>
              <a:t>запрашивать </a:t>
            </a:r>
            <a:r>
              <a:rPr lang="ru-RU" sz="1600" b="1" dirty="0">
                <a:latin typeface="Times New Roman"/>
              </a:rPr>
              <a:t>у изготовителя (исполнителя, продавца, лица, выполняющего функции иностранного изготовителя) и иных лиц дополнительную информацию о продукции или связанных с требованиями к ней процессах проектирования (включая изыскания), производства, строительства, монтажа, наладки, эксплуатации, хранения, перевозки, реализации и утилизации, в том числе результаты исследований (испытаний) и измерений, проведенных при осуществлении обязательного подтверждения соответствия;</a:t>
            </a:r>
          </a:p>
          <a:p>
            <a:pPr algn="just"/>
            <a:r>
              <a:rPr lang="ru-RU" sz="1600" dirty="0" smtClean="0">
                <a:latin typeface="Times New Roman"/>
              </a:rPr>
              <a:t>      - направлять </a:t>
            </a:r>
            <a:r>
              <a:rPr lang="ru-RU" sz="1600" dirty="0">
                <a:latin typeface="Times New Roman"/>
              </a:rPr>
              <a:t>запросы в другие федеральные органы исполнительной власти;</a:t>
            </a:r>
          </a:p>
          <a:p>
            <a:pPr algn="just"/>
            <a:r>
              <a:rPr lang="ru-RU" sz="1600" dirty="0" smtClean="0">
                <a:latin typeface="Times New Roman"/>
              </a:rPr>
              <a:t>      - при </a:t>
            </a:r>
            <a:r>
              <a:rPr lang="ru-RU" sz="1600" dirty="0">
                <a:latin typeface="Times New Roman"/>
              </a:rPr>
              <a:t>необходимости привлекать специалистов для анализа полученных материалов;</a:t>
            </a:r>
          </a:p>
          <a:p>
            <a:pPr algn="just"/>
            <a:r>
              <a:rPr lang="ru-RU" sz="1600" dirty="0" smtClean="0">
                <a:latin typeface="Times New Roman"/>
              </a:rPr>
              <a:t>      - запрашивать </a:t>
            </a:r>
            <a:r>
              <a:rPr lang="ru-RU" sz="1600" dirty="0">
                <a:latin typeface="Times New Roman"/>
              </a:rPr>
              <a:t>у изготовителя (лица, выполняющего функции иностранного изготовителя) доказательственные материалы, использованные при осуществлении обязательного подтверждения соответствия продукции требованиям технических регламентов</a:t>
            </a:r>
            <a:r>
              <a:rPr lang="ru-RU" sz="1600" dirty="0" smtClean="0">
                <a:latin typeface="Times New Roman"/>
              </a:rPr>
              <a:t>.</a:t>
            </a:r>
          </a:p>
          <a:p>
            <a:pPr lvl="0"/>
            <a:endParaRPr lang="ru-RU" sz="16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Поступившая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информации, согласно часть 3.2 статьи 10 Федерального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закона</a:t>
            </a:r>
            <a:b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26.12.2008 № 294-ФЗ «О защите прав юридических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лиц…»,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может быть 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проведена</a:t>
            </a:r>
            <a:b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рамках предварительной проверки</a:t>
            </a:r>
            <a:r>
              <a:rPr lang="ru-RU" sz="16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68061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57630" y="112440"/>
            <a:ext cx="8784976" cy="63248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500" u="sng" dirty="0"/>
              <a:t>Статья 34. Полномочия органов государственного контроля (надзора)</a:t>
            </a:r>
          </a:p>
          <a:p>
            <a:r>
              <a:rPr lang="ru-RU" sz="1500" dirty="0"/>
              <a:t>  </a:t>
            </a:r>
            <a:r>
              <a:rPr lang="ru-RU" sz="1500" dirty="0" smtClean="0"/>
              <a:t>1</a:t>
            </a:r>
            <a:r>
              <a:rPr lang="ru-RU" sz="1500" dirty="0"/>
              <a:t>. На основании положений настоящего Федерального закона и требований технических регламентов органы государственного контроля (надзора) вправе:</a:t>
            </a:r>
          </a:p>
          <a:p>
            <a:r>
              <a:rPr lang="ru-RU" sz="1500" dirty="0" smtClean="0"/>
              <a:t>-требовать </a:t>
            </a:r>
            <a:r>
              <a:rPr lang="ru-RU" sz="1500" dirty="0"/>
              <a:t>от изготовителя (продавца, лица, выполняющего функции иностранного изготовителя) предъявления декларации о соответствии или сертификата соответствия, подтверждающих соответствие продукции требованиям технических регламентов, или их копий, если применение таких документов предусмотрено </a:t>
            </a:r>
            <a:r>
              <a:rPr lang="ru-RU" sz="1500" dirty="0" smtClean="0"/>
              <a:t>соответствующим техническим </a:t>
            </a:r>
            <a:r>
              <a:rPr lang="ru-RU" sz="1500" dirty="0"/>
              <a:t>регламентом;</a:t>
            </a:r>
          </a:p>
          <a:p>
            <a:r>
              <a:rPr lang="ru-RU" sz="1500" dirty="0" smtClean="0"/>
              <a:t>- осуществлять </a:t>
            </a:r>
            <a:r>
              <a:rPr lang="ru-RU" sz="1500" dirty="0"/>
              <a:t>мероприятия по государственному контролю (надзору) за соблюдением требований технических регламентов в порядке, установленном </a:t>
            </a:r>
            <a:r>
              <a:rPr lang="ru-RU" sz="1500" dirty="0">
                <a:hlinkClick r:id="rId2"/>
              </a:rPr>
              <a:t>законодательством</a:t>
            </a:r>
            <a:r>
              <a:rPr lang="ru-RU" sz="1500" dirty="0"/>
              <a:t> Российской Федерации;</a:t>
            </a:r>
          </a:p>
          <a:p>
            <a:r>
              <a:rPr lang="ru-RU" sz="1500" dirty="0" smtClean="0"/>
              <a:t>- </a:t>
            </a:r>
            <a:r>
              <a:rPr lang="ru-RU" sz="1500" b="1" dirty="0" smtClean="0"/>
              <a:t>выдавать </a:t>
            </a:r>
            <a:r>
              <a:rPr lang="ru-RU" sz="1500" b="1" dirty="0"/>
              <a:t>предписания об устранении нарушений требований технических регламентов</a:t>
            </a:r>
            <a:r>
              <a:rPr lang="ru-RU" sz="1500" dirty="0"/>
              <a:t> в срок, установленный с учетом характера нарушения;</a:t>
            </a:r>
          </a:p>
          <a:p>
            <a:pPr marL="285750" indent="-285750">
              <a:buFontTx/>
              <a:buChar char="-"/>
            </a:pPr>
            <a:r>
              <a:rPr lang="ru-RU" sz="1500" dirty="0"/>
              <a:t>направлять информацию о необходимости приостановления или прекращения действия сертификата соответствия в выдавший его орган по сертификации; </a:t>
            </a:r>
          </a:p>
          <a:p>
            <a:pPr marL="285750" indent="-285750">
              <a:buFontTx/>
              <a:buChar char="-"/>
            </a:pPr>
            <a:r>
              <a:rPr lang="ru-RU" sz="1500" b="1" dirty="0"/>
              <a:t>выдавать предписание о приостановлении или прекращении действия декларации о соответствии </a:t>
            </a:r>
            <a:r>
              <a:rPr lang="ru-RU" sz="1500" dirty="0"/>
              <a:t>лицу, принявшему декларацию, и информировать об этом федеральный орган исполнительной власти, организующий формирование и ведение единого реестра деклараций о соответствии;</a:t>
            </a:r>
          </a:p>
          <a:p>
            <a:r>
              <a:rPr lang="ru-RU" sz="1500" dirty="0" smtClean="0"/>
              <a:t>- привлекать </a:t>
            </a:r>
            <a:r>
              <a:rPr lang="ru-RU" sz="1500" dirty="0"/>
              <a:t>изготовителя (исполнителя, продавца, лицо, выполняющее функции иностранного изготовителя) к ответственности, предусмотренной </a:t>
            </a:r>
            <a:r>
              <a:rPr lang="ru-RU" sz="1500" dirty="0">
                <a:hlinkClick r:id="rId3"/>
              </a:rPr>
              <a:t>законодательством</a:t>
            </a:r>
            <a:r>
              <a:rPr lang="ru-RU" sz="1500" dirty="0"/>
              <a:t> Российской Федерации;</a:t>
            </a:r>
          </a:p>
          <a:p>
            <a:r>
              <a:rPr lang="ru-RU" sz="1500" dirty="0" smtClean="0"/>
              <a:t>- требовать </a:t>
            </a:r>
            <a:r>
              <a:rPr lang="ru-RU" sz="1500" dirty="0"/>
              <a:t>от изготовителя (лица, выполняющего функции иностранного изготовителя) предъявления доказательственных материалов, использованных при осуществлении обязательного подтверждения соответствия продукции требованиям технического регламента;</a:t>
            </a:r>
          </a:p>
          <a:p>
            <a:r>
              <a:rPr lang="ru-RU" sz="1500" dirty="0"/>
              <a:t>-</a:t>
            </a:r>
            <a:r>
              <a:rPr lang="ru-RU" sz="1500" dirty="0" smtClean="0"/>
              <a:t>принимать </a:t>
            </a:r>
            <a:r>
              <a:rPr lang="ru-RU" sz="1500" dirty="0"/>
              <a:t>иные предусмотренные законодательством Российской Федерации меры (</a:t>
            </a:r>
            <a:r>
              <a:rPr lang="ru-RU" sz="1500" b="1" dirty="0"/>
              <a:t>выдавать </a:t>
            </a:r>
            <a:r>
              <a:rPr lang="ru-RU" sz="1500" b="1" dirty="0" smtClean="0"/>
              <a:t>предписания о разработке программы мероприятий по предотвращению причинения вреда п. 2 ст.39  </a:t>
            </a:r>
            <a:r>
              <a:rPr lang="ru-RU" sz="1500" dirty="0" smtClean="0"/>
              <a:t>и др.) </a:t>
            </a:r>
            <a:r>
              <a:rPr lang="ru-RU" sz="1500" dirty="0"/>
              <a:t>целях недопущения причинения вреда.</a:t>
            </a:r>
          </a:p>
        </p:txBody>
      </p:sp>
    </p:spTree>
    <p:extLst>
      <p:ext uri="{BB962C8B-B14F-4D97-AF65-F5344CB8AC3E}">
        <p14:creationId xmlns:p14="http://schemas.microsoft.com/office/powerpoint/2010/main" val="2733378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64096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2. </a:t>
            </a:r>
            <a:r>
              <a:rPr lang="ru-RU" u="sng" dirty="0"/>
              <a:t>Органы государственного контроля (надзора) обязаны</a:t>
            </a:r>
            <a:r>
              <a:rPr lang="ru-RU" u="sng" dirty="0" smtClean="0"/>
              <a:t>:</a:t>
            </a:r>
          </a:p>
          <a:p>
            <a:endParaRPr lang="ru-RU" u="sng" dirty="0"/>
          </a:p>
          <a:p>
            <a:r>
              <a:rPr lang="ru-RU" dirty="0" smtClean="0"/>
              <a:t>- проводить </a:t>
            </a:r>
            <a:r>
              <a:rPr lang="ru-RU" dirty="0"/>
              <a:t>в ходе мероприятий по государственному контролю (надзору) за соблюдением требований технических регламентов разъяснительную работу по применению законодательства Российской Федерации о техническом регулировании, информировать о существующих технических регламентах;</a:t>
            </a:r>
          </a:p>
          <a:p>
            <a:r>
              <a:rPr lang="ru-RU" dirty="0" smtClean="0"/>
              <a:t>- соблюдать </a:t>
            </a:r>
            <a:r>
              <a:rPr lang="ru-RU" dirty="0"/>
              <a:t>коммерческую тайну и </a:t>
            </a:r>
            <a:r>
              <a:rPr lang="ru-RU" dirty="0">
                <a:hlinkClick r:id="rId2"/>
              </a:rPr>
              <a:t>иную</a:t>
            </a:r>
            <a:r>
              <a:rPr lang="ru-RU" dirty="0"/>
              <a:t> охраняемую законом тайну;</a:t>
            </a:r>
          </a:p>
          <a:p>
            <a:r>
              <a:rPr lang="ru-RU" dirty="0" smtClean="0"/>
              <a:t>- соблюдать </a:t>
            </a:r>
            <a:r>
              <a:rPr lang="ru-RU" dirty="0"/>
              <a:t>порядок осуществления мероприятий по государственному контролю (надзору) за соблюдением требований технических регламентов и оформления результатов таких мероприятий, установленный </a:t>
            </a:r>
            <a:r>
              <a:rPr lang="ru-RU" dirty="0">
                <a:hlinkClick r:id="rId3"/>
              </a:rPr>
              <a:t>законодательством</a:t>
            </a:r>
            <a:r>
              <a:rPr lang="ru-RU" dirty="0"/>
              <a:t> Российской Федерации;</a:t>
            </a:r>
          </a:p>
          <a:p>
            <a:r>
              <a:rPr lang="ru-RU" dirty="0" smtClean="0"/>
              <a:t>- принимать </a:t>
            </a:r>
            <a:r>
              <a:rPr lang="ru-RU" dirty="0"/>
              <a:t>на основании результатов мероприятий по государственному контролю (надзору) за соблюдением требований технических регламентов меры по устранению последствий нарушений требований технических регламентов;</a:t>
            </a:r>
          </a:p>
          <a:p>
            <a:r>
              <a:rPr lang="ru-RU" dirty="0" smtClean="0"/>
              <a:t>- направлять </a:t>
            </a:r>
            <a:r>
              <a:rPr lang="ru-RU" dirty="0"/>
              <a:t>информацию о несоответствии продукции требованиям технических регламентов в соответствии с положениями </a:t>
            </a:r>
            <a:r>
              <a:rPr lang="ru-RU" dirty="0">
                <a:hlinkClick r:id="" action="ppaction://hlinkfile"/>
              </a:rPr>
              <a:t>главы 7</a:t>
            </a:r>
            <a:r>
              <a:rPr lang="ru-RU" dirty="0"/>
              <a:t> настоящего Федерального закона;</a:t>
            </a:r>
          </a:p>
          <a:p>
            <a:r>
              <a:rPr lang="ru-RU" dirty="0" smtClean="0"/>
              <a:t>- осуществлять </a:t>
            </a:r>
            <a:r>
              <a:rPr lang="ru-RU" dirty="0"/>
              <a:t>другие предусмотренные законодательством Российской Федерации полномочия.</a:t>
            </a:r>
          </a:p>
        </p:txBody>
      </p:sp>
    </p:spTree>
    <p:extLst>
      <p:ext uri="{BB962C8B-B14F-4D97-AF65-F5344CB8AC3E}">
        <p14:creationId xmlns:p14="http://schemas.microsoft.com/office/powerpoint/2010/main" val="3303755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6250" y="178973"/>
            <a:ext cx="4646929" cy="6507227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8973"/>
            <a:ext cx="4732020" cy="6652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17510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7525" y="0"/>
            <a:ext cx="4846475" cy="682053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4635758" cy="6512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7028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3982" y="1"/>
            <a:ext cx="4860018" cy="6858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54" y="1"/>
            <a:ext cx="4646929" cy="6507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1786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7504" y="1052736"/>
            <a:ext cx="8928992" cy="5252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Сведения о техническом устройстве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Сосуд СУГ-2200-1,57-40-Т-1, изготовлен июль 2019 года, заводской номер 55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Рабочее давление 1,57 МПа, Расчетное давление 1,74 МПа. Предназначен для хранения и транспортирования сжиженных углеводородных газов (СУГ) по ГОСТ 27578-87, ГОСТ 20448-90, ГОСТ Р 52087-2003 в составе автоцистерны.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14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Сведения о подтверждении соответствия ТР ТС 032/2013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Сертификат соответствия ТС 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RU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С-</a:t>
            </a:r>
            <a:r>
              <a:rPr lang="en-US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RU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.АВ72.В.02360 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Срок действия с 18.10.2018 по 17.10.2023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Статус сертификата действующий.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Выписка с сайта </a:t>
            </a:r>
            <a:r>
              <a:rPr lang="ru-RU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Росаккредитации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прилагается.</a:t>
            </a: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Изготовитель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Общество с ограниченной ответственностью «Научно-производственное объединение «Нефтегазовое машиностроение и специальное автомобилестроение» (ООО «НПО «НГМА»). ОГРН 1155803000495.</a:t>
            </a:r>
          </a:p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сертификации продукции: Общества с ограниченной ответственностью "Научно-технический центр "Техно-стандарт".  Номер аттестата аккредитации RA.RU.11АВ72. </a:t>
            </a: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Деятельность прекращена 06.08.19 года.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Испытательная 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лаборатория </a:t>
            </a:r>
          </a:p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Испытательный центр "</a:t>
            </a:r>
            <a:r>
              <a:rPr lang="ru-RU" sz="140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Росинтертест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" ООО "ОСК". Номер аттестата аккредитации RA.RU.21БЗ07. </a:t>
            </a:r>
            <a:r>
              <a:rPr lang="ru-RU" sz="1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Деятельность прекращена 14.02.19 года.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Продукция </a:t>
            </a:r>
            <a:endParaRPr lang="ru-RU" sz="1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Сосуды стальные сварные емкостные для сжиженных углеводородных газов</a:t>
            </a:r>
          </a:p>
          <a:p>
            <a:pPr algn="just"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Стандарт</a:t>
            </a:r>
            <a:r>
              <a:rPr lang="ru-RU" sz="1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в результате применения которого на добровольной основе обеспечивается соблюдение требований ТР ТС 032/2013: 	ГОСТ Р 52630-2012 «Сосуды и аппараты стальные сварные. Общие технические условия.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7504" y="28649"/>
            <a:ext cx="8784976" cy="6480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Енисейское управление, г. Иркутск отказ в постановке на учет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0122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8812" y="94107"/>
            <a:ext cx="4606309" cy="650748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"/>
            <a:ext cx="4659622" cy="658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9180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9471" y="0"/>
            <a:ext cx="486505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2305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2855098"/>
              </p:ext>
            </p:extLst>
          </p:nvPr>
        </p:nvGraphicFramePr>
        <p:xfrm>
          <a:off x="107501" y="731838"/>
          <a:ext cx="8928994" cy="588873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24126"/>
                <a:gridCol w="3785795"/>
                <a:gridCol w="3131819"/>
                <a:gridCol w="1387254"/>
              </a:tblGrid>
              <a:tr h="1830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пп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80" marR="198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Описание нарушения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80" marR="198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Основание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80" marR="198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00" dirty="0">
                          <a:effectLst/>
                        </a:rPr>
                        <a:t>Примечание</a:t>
                      </a:r>
                      <a:endParaRPr lang="ru-RU" sz="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80" marR="19880" marT="0" marB="0"/>
                </a:tc>
              </a:tr>
              <a:tr h="64073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80" marR="198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ГОСТ Р 52630-2012 «Сосуды и аппараты стальные сварные. Общие технические условия. Не распространяется на сосуды, предназначенные для транспортирования нефтяных и химических продуктов;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80" marR="198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Раздел 1 Область применения ГОСТ Р 52630-2012.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80" marR="198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00">
                          <a:effectLst/>
                        </a:rPr>
                        <a:t> </a:t>
                      </a:r>
                      <a:endParaRPr lang="ru-RU" sz="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80" marR="19880" marT="0" marB="0"/>
                </a:tc>
              </a:tr>
              <a:tr h="100687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80" marR="198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Согласно таблицы 2 ГОСТ27578-87, таблицы 2 ГОСТ 20448-90,  таблицы 2 ГОСТ Р 52087 максимальное давление насыщенных паров рабочей среды – СУГ составляет 1,6 МПа. Обозначенное рабочее давление сосуда 1,57 МПа противоречит определению рабочего давления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80" marR="198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Технический регламент Таможенного союза "О безопасности оборудования, работающего под избыточным давлением" (ТР ТС 032/2013)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II. Основные понятия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"давление рабочее" - максимальное избыточное давление, возникающее при нормальном протекании рабочего процесса;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80" marR="198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00">
                          <a:effectLst/>
                        </a:rPr>
                        <a:t> </a:t>
                      </a:r>
                      <a:endParaRPr lang="ru-RU" sz="3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80" marR="19880" marT="0" marB="0"/>
                </a:tc>
              </a:tr>
              <a:tr h="10984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80" marR="198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Расчетное давление выбрано исходя из максимальных значений (90% давления при полном открытии клапана 0,9*1,15*1,57 =1,63 МПа; давления пропана при температуре 50 град Ц =1,735 МПа) и принята 1,74 МПа. Величина расчетного давления не учитывает инерционные нагрузки при движении и динамические нагрузки рабочей среды, а также максимально допустимое рабочее давление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80" marR="198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подпункты в), г) пункта 1 Приложения №2 ТР ТС 032/2013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подпункт а) пункта 16 Приложения №2 ТР ТС 032/2013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80" marR="198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00" dirty="0">
                          <a:effectLst/>
                        </a:rPr>
                        <a:t> </a:t>
                      </a:r>
                      <a:endParaRPr lang="ru-RU" sz="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80" marR="19880" marT="0" marB="0"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107504" y="28649"/>
            <a:ext cx="8784976" cy="64807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Енисейское управление, г. Иркутск отказ в постановке на учет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68705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8408235"/>
              </p:ext>
            </p:extLst>
          </p:nvPr>
        </p:nvGraphicFramePr>
        <p:xfrm>
          <a:off x="131441" y="1021637"/>
          <a:ext cx="8928994" cy="34350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24126"/>
                <a:gridCol w="3785795"/>
                <a:gridCol w="3131819"/>
                <a:gridCol w="1387254"/>
              </a:tblGrid>
              <a:tr h="258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80" marR="198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паспорте не указан расчетный срок службы сосуда.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80" marR="198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Пункт 21 ТР ТС 032/2013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80" marR="198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00" dirty="0">
                          <a:effectLst/>
                        </a:rPr>
                        <a:t> </a:t>
                      </a:r>
                      <a:endParaRPr lang="ru-RU" sz="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80" marR="19880" marT="0" marB="0"/>
                </a:tc>
              </a:tr>
              <a:tr h="173914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80" marR="198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Приложенные в комплекте документации сертификаты и декларации на арматуру и предохранительные клапана: 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ЕАЭС № 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RU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Д-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RU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.МО10.В.04522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ЕАЭС № 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RU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Д-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RU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.АЖ33.В.00233/19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ЕАЭС № 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RU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Д-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RU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.НА41.В.01933/19</a:t>
                      </a:r>
                    </a:p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ЕАЭС № 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RU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С-</a:t>
                      </a:r>
                      <a:r>
                        <a:rPr lang="en-US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RU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.АД71.В.00198/19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приняты на основании документов не в полном объеме соответствующие п45 ТР ТС 032/2013. Оформлены с нарушением требований Евразийского экономического союза.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80" marR="198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Пункт 45 ТР ТС 032/2013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80" marR="198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00" dirty="0">
                          <a:effectLst/>
                        </a:rPr>
                        <a:t> </a:t>
                      </a:r>
                      <a:endParaRPr lang="ru-RU" sz="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80" marR="19880" marT="0" marB="0"/>
                </a:tc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1644809"/>
              </p:ext>
            </p:extLst>
          </p:nvPr>
        </p:nvGraphicFramePr>
        <p:xfrm>
          <a:off x="131441" y="4437112"/>
          <a:ext cx="8928994" cy="73609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24126"/>
                <a:gridCol w="3785795"/>
                <a:gridCol w="3131819"/>
                <a:gridCol w="1387254"/>
              </a:tblGrid>
              <a:tr h="36613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80" marR="198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разделе данные о других испытаниях и исследованиях паспорте указана дата проведения контроля швов днищ 18.10.2019 г.  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80" marR="198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80" marR="198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00" dirty="0">
                          <a:effectLst/>
                        </a:rPr>
                        <a:t> </a:t>
                      </a:r>
                      <a:endParaRPr lang="ru-RU" sz="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80" marR="19880" marT="0" marB="0"/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1446671"/>
              </p:ext>
            </p:extLst>
          </p:nvPr>
        </p:nvGraphicFramePr>
        <p:xfrm>
          <a:off x="131441" y="692696"/>
          <a:ext cx="8928994" cy="2453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24126"/>
                <a:gridCol w="3785795"/>
                <a:gridCol w="3131819"/>
                <a:gridCol w="1387254"/>
              </a:tblGrid>
              <a:tr h="18306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пп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80" marR="198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Описание нарушения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80" marR="198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Основание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80" marR="198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00" dirty="0">
                          <a:effectLst/>
                        </a:rPr>
                        <a:t>Примечание</a:t>
                      </a:r>
                      <a:endParaRPr lang="ru-RU" sz="3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9880" marR="198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586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7" y="2708920"/>
            <a:ext cx="8069831" cy="2616696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</a:pPr>
            <a:r>
              <a:rPr lang="ru-RU" sz="2400" b="1" dirty="0" smtClean="0">
                <a:solidFill>
                  <a:schemeClr val="tx1"/>
                </a:solidFill>
              </a:rPr>
              <a:t>Анализ </a:t>
            </a:r>
            <a:r>
              <a:rPr lang="ru-RU" sz="2400" b="1" dirty="0">
                <a:solidFill>
                  <a:schemeClr val="tx1"/>
                </a:solidFill>
              </a:rPr>
              <a:t>судебной практики </a:t>
            </a:r>
          </a:p>
          <a:p>
            <a:pPr>
              <a:spcBef>
                <a:spcPts val="0"/>
              </a:spcBef>
            </a:pPr>
            <a:r>
              <a:rPr lang="ru-RU" sz="2400" b="1" dirty="0">
                <a:solidFill>
                  <a:schemeClr val="tx1"/>
                </a:solidFill>
              </a:rPr>
              <a:t>Уральского управления, связанной с обжалованием решений территориальных органов об отказе в предоставлении государственной услуги по регистрации в государственном реестре опасных производственных объектов автомобильных газозаправочных станций, использующих сосуды  сжиженные углеводородные газы (СУГ), в связи с неверной идентификацией при присвоении класса опасности ОПО.</a:t>
            </a:r>
          </a:p>
          <a:p>
            <a:pPr>
              <a:spcBef>
                <a:spcPts val="0"/>
              </a:spcBef>
            </a:pPr>
            <a:endParaRPr lang="ru-RU" sz="2400" b="1" dirty="0">
              <a:solidFill>
                <a:schemeClr val="tx1"/>
              </a:solidFill>
            </a:endParaRPr>
          </a:p>
        </p:txBody>
      </p:sp>
      <p:pic>
        <p:nvPicPr>
          <p:cNvPr id="14" name="Picture 2" descr="&amp;Fcy;&amp;iecy;&amp;dcy;&amp;iecy;&amp;rcy;&amp;acy;&amp;lcy;&amp;softcy;&amp;ncy;&amp;acy;&amp;yacy; &amp;scy;&amp;lcy;&amp;ucy;&amp;zhcy;&amp;bcy;&amp;acy; &amp;pcy;&amp;ocy; &amp;ecy;&amp;kcy;&amp;ocy;&amp;lcy;&amp;ocy;&amp;gcy;&amp;icy;&amp;chcy;&amp;iecy;&amp;scy;&amp;kcy;&amp;ocy;&amp;mcy;&amp;ucy;, &amp;tcy;&amp;iecy;&amp;khcy;&amp;ncy;&amp;ocy;&amp;lcy;&amp;ocy;&amp;gcy;&amp;icy;&amp;chcy;&amp;iecy;&amp;scy;&amp;kcy;&amp;ocy;&amp;mcy;&amp;ucy; &amp;icy; &amp;acy;&amp;tcy;&amp;ocy;&amp;mcy;&amp;ncy;&amp;ocy;&amp;mcy;&amp;ucy; &amp;ncy;&amp;acy;&amp;dcy;&amp;zcy;&amp;ocy;&amp;rcy;&amp;ucy; &amp;Rcy;&amp;Ocy;&amp;Scy;&amp;Tcy;&amp;IEcy;&amp;KHcy;&amp;Ncy;&amp;Acy;&amp;Dcy;&amp;Zcy;&amp;Ocy;&amp;R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0013"/>
            <a:ext cx="1697303" cy="1989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82828" y="404663"/>
            <a:ext cx="442928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2"/>
                </a:solidFill>
              </a:rPr>
              <a:t>Уральское управление Ростехнадзора</a:t>
            </a:r>
          </a:p>
          <a:p>
            <a:pPr algn="ctr"/>
            <a:endParaRPr lang="ru-RU" sz="2000" b="1" dirty="0">
              <a:solidFill>
                <a:schemeClr val="tx2"/>
              </a:solidFill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3635896" y="980728"/>
            <a:ext cx="4728625" cy="0"/>
          </a:xfrm>
          <a:prstGeom prst="line">
            <a:avLst/>
          </a:prstGeom>
          <a:ln w="15875">
            <a:solidFill>
              <a:schemeClr val="tx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433636" y="6292412"/>
            <a:ext cx="8424936" cy="0"/>
          </a:xfrm>
          <a:prstGeom prst="line">
            <a:avLst/>
          </a:prstGeom>
          <a:ln w="15875">
            <a:solidFill>
              <a:schemeClr val="tx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411760" y="1217442"/>
            <a:ext cx="63997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algn="ctr">
              <a:defRPr b="1">
                <a:solidFill>
                  <a:schemeClr val="tx2"/>
                </a:solidFill>
              </a:defRPr>
            </a:lvl1pPr>
          </a:lstStyle>
          <a:p>
            <a:r>
              <a:rPr lang="ru-RU" sz="1600" i="1" dirty="0" smtClean="0">
                <a:solidFill>
                  <a:srgbClr val="006600"/>
                </a:solidFill>
              </a:rPr>
              <a:t>Заместитель руководителя </a:t>
            </a:r>
            <a:r>
              <a:rPr lang="ru-RU" sz="1600" i="1" dirty="0">
                <a:solidFill>
                  <a:srgbClr val="006600"/>
                </a:solidFill>
              </a:rPr>
              <a:t>Уральского управления Ростехнадзора</a:t>
            </a:r>
          </a:p>
          <a:p>
            <a:r>
              <a:rPr lang="ru-RU" sz="2000" dirty="0" smtClean="0">
                <a:solidFill>
                  <a:srgbClr val="006600"/>
                </a:solidFill>
              </a:rPr>
              <a:t>Д.В. Дрок</a:t>
            </a:r>
            <a:endParaRPr lang="ru-RU" sz="2000" dirty="0">
              <a:solidFill>
                <a:srgbClr val="0066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BDBCEE3F-9BEC-4191-9802-789558D62B99}"/>
              </a:ext>
            </a:extLst>
          </p:cNvPr>
          <p:cNvSpPr txBox="1"/>
          <p:nvPr/>
        </p:nvSpPr>
        <p:spPr>
          <a:xfrm>
            <a:off x="5759516" y="6301719"/>
            <a:ext cx="872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tx2"/>
                </a:solidFill>
              </a:rPr>
              <a:t>            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5536" y="6300028"/>
            <a:ext cx="590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Blip>
                <a:blip r:embed="rId3"/>
              </a:buBlip>
            </a:pPr>
            <a:r>
              <a:rPr lang="ru-RU" b="1" dirty="0">
                <a:solidFill>
                  <a:schemeClr val="tx2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195265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&amp;Fcy;&amp;iecy;&amp;dcy;&amp;iecy;&amp;rcy;&amp;acy;&amp;lcy;&amp;softcy;&amp;ncy;&amp;acy;&amp;yacy; &amp;scy;&amp;lcy;&amp;ucy;&amp;zhcy;&amp;bcy;&amp;acy; &amp;pcy;&amp;ocy; &amp;ecy;&amp;kcy;&amp;ocy;&amp;lcy;&amp;ocy;&amp;gcy;&amp;icy;&amp;chcy;&amp;iecy;&amp;scy;&amp;kcy;&amp;ocy;&amp;mcy;&amp;ucy;, &amp;tcy;&amp;iecy;&amp;khcy;&amp;ncy;&amp;ocy;&amp;lcy;&amp;ocy;&amp;gcy;&amp;icy;&amp;chcy;&amp;iecy;&amp;scy;&amp;kcy;&amp;ocy;&amp;mcy;&amp;ucy; &amp;icy; &amp;acy;&amp;tcy;&amp;ocy;&amp;mcy;&amp;ncy;&amp;ocy;&amp;mcy;&amp;ucy; &amp;ncy;&amp;acy;&amp;dcy;&amp;zcy;&amp;ocy;&amp;rcy;&amp;ucy; &amp;Rcy;&amp;Ocy;&amp;Scy;&amp;Tcy;&amp;IEcy;&amp;KHcy;&amp;Ncy;&amp;Acy;&amp;Dcy;&amp;Zcy;&amp;Ocy;&amp;Rcy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20" y="143931"/>
            <a:ext cx="1223102" cy="1433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92131" y="281865"/>
            <a:ext cx="60887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2"/>
                </a:solidFill>
              </a:rPr>
              <a:t>Уральское управление Ростехнадзора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15172" y="968878"/>
            <a:ext cx="5753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Класс опасности АГЗС 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3059832" y="834971"/>
            <a:ext cx="5753309" cy="0"/>
          </a:xfrm>
          <a:prstGeom prst="line">
            <a:avLst/>
          </a:prstGeom>
          <a:ln w="15875">
            <a:solidFill>
              <a:schemeClr val="tx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433636" y="6276086"/>
            <a:ext cx="8417604" cy="7020"/>
          </a:xfrm>
          <a:prstGeom prst="line">
            <a:avLst/>
          </a:prstGeom>
          <a:ln w="15875">
            <a:solidFill>
              <a:schemeClr val="tx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Подзаголовок 9">
            <a:extLst>
              <a:ext uri="{FF2B5EF4-FFF2-40B4-BE49-F238E27FC236}">
                <a16:creationId xmlns="" xmlns:a16="http://schemas.microsoft.com/office/drawing/2014/main" id="{0CBAD4E7-36DA-4C04-8383-DD01F53BC733}"/>
              </a:ext>
            </a:extLst>
          </p:cNvPr>
          <p:cNvSpPr txBox="1">
            <a:spLocks/>
          </p:cNvSpPr>
          <p:nvPr/>
        </p:nvSpPr>
        <p:spPr>
          <a:xfrm>
            <a:off x="4034698" y="5782284"/>
            <a:ext cx="2635214" cy="4560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buFont typeface="Calibri" panose="020F0502020204030204" pitchFamily="34" charset="0"/>
              <a:buChar char="₋"/>
            </a:pPr>
            <a:r>
              <a:rPr lang="ru-RU" sz="1000" b="1" dirty="0">
                <a:solidFill>
                  <a:schemeClr val="bg1"/>
                </a:solidFill>
              </a:rPr>
              <a:t>Исходный ресурс: </a:t>
            </a:r>
            <a:r>
              <a:rPr lang="en-US" sz="1000" b="1" dirty="0">
                <a:solidFill>
                  <a:schemeClr val="bg1"/>
                </a:solidFill>
              </a:rPr>
              <a:t>yandex.ru</a:t>
            </a:r>
            <a:endParaRPr lang="ru-RU" sz="1000" b="1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C0BD10EC-AE6E-4E83-B45C-D12E1EF0D0B0}"/>
              </a:ext>
            </a:extLst>
          </p:cNvPr>
          <p:cNvSpPr txBox="1"/>
          <p:nvPr/>
        </p:nvSpPr>
        <p:spPr>
          <a:xfrm>
            <a:off x="372220" y="1861393"/>
            <a:ext cx="85817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1200" b="1" dirty="0"/>
              <a:t>В соответствии с пунктом 5 приложения 2 к Федеральному закону "О промышленной безопасности опасных производственных объектов" от 21.07.1997 № 116-ФЗ для опасных производственных объектов, указанных в пункте 2 приложения 1 к настоящему Федеральному закону, устанавливаются следующие классы </a:t>
            </a:r>
            <a:r>
              <a:rPr lang="ru-RU" sz="1200" b="1" dirty="0" smtClean="0"/>
              <a:t>опасности:</a:t>
            </a:r>
            <a:endParaRPr lang="ru-RU" sz="1200" b="1" dirty="0"/>
          </a:p>
          <a:p>
            <a:pPr marL="342900" lvl="0" indent="-342900" algn="just">
              <a:buFont typeface="Calibri" panose="020F0502020204030204" pitchFamily="34" charset="0"/>
              <a:buChar char="–"/>
            </a:pPr>
            <a:r>
              <a:rPr lang="ru-RU" sz="1200" b="1" dirty="0" smtClean="0"/>
              <a:t>III </a:t>
            </a:r>
            <a:r>
              <a:rPr lang="ru-RU" sz="1200" b="1" dirty="0"/>
              <a:t>класс опасности - </a:t>
            </a:r>
            <a:r>
              <a:rPr lang="ru-RU" sz="1200" b="1" i="1" dirty="0">
                <a:solidFill>
                  <a:srgbClr val="FF0000"/>
                </a:solidFill>
              </a:rPr>
              <a:t>для опасных производственных объектов, на которых применяется оборудование, работающее под избыточным давлением 1,6 </a:t>
            </a:r>
            <a:r>
              <a:rPr lang="ru-RU" sz="1200" b="1" i="1" dirty="0" err="1">
                <a:solidFill>
                  <a:srgbClr val="FF0000"/>
                </a:solidFill>
              </a:rPr>
              <a:t>мегапаскаля</a:t>
            </a:r>
            <a:r>
              <a:rPr lang="ru-RU" sz="1200" b="1" i="1" dirty="0">
                <a:solidFill>
                  <a:srgbClr val="FF0000"/>
                </a:solidFill>
              </a:rPr>
              <a:t> и более</a:t>
            </a:r>
            <a:r>
              <a:rPr lang="ru-RU" sz="1200" b="1" dirty="0"/>
              <a:t> (за исключением оборудования автозаправочных станций, предназначенных для заправки транспортных средств природным газом) или при температуре рабочей среды 250 градусов Цельсия и </a:t>
            </a:r>
            <a:r>
              <a:rPr lang="ru-RU" sz="1200" b="1" dirty="0" smtClean="0"/>
              <a:t>более;</a:t>
            </a:r>
          </a:p>
          <a:p>
            <a:pPr marL="342900" lvl="0" indent="-342900" algn="just">
              <a:buFont typeface="Calibri" panose="020F0502020204030204" pitchFamily="34" charset="0"/>
              <a:buChar char="–"/>
            </a:pPr>
            <a:r>
              <a:rPr lang="ru-RU" sz="1200" b="1" dirty="0"/>
              <a:t>IV класс опасности - для опасных производственных объектов, не указанных в подпункте 1 настоящего пункта.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CEDCA5CA-70EF-442C-B6CD-8D0DC2E2C061}"/>
              </a:ext>
            </a:extLst>
          </p:cNvPr>
          <p:cNvSpPr txBox="1"/>
          <p:nvPr/>
        </p:nvSpPr>
        <p:spPr>
          <a:xfrm>
            <a:off x="5759516" y="6301719"/>
            <a:ext cx="872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tx2"/>
                </a:solidFill>
              </a:rPr>
              <a:t>            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95536" y="6300028"/>
            <a:ext cx="590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Blip>
                <a:blip r:embed="rId4"/>
              </a:buBlip>
            </a:pPr>
            <a:r>
              <a:rPr lang="ru-RU" b="1" dirty="0">
                <a:solidFill>
                  <a:schemeClr val="tx2"/>
                </a:solidFill>
              </a:rPr>
              <a:t>2</a:t>
            </a:r>
          </a:p>
        </p:txBody>
      </p:sp>
      <p:pic>
        <p:nvPicPr>
          <p:cNvPr id="15" name="Picture 4" descr="D:\Документы\Доклад + презентация Д.В. Дрок\резервуары подземные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152" y="3586017"/>
            <a:ext cx="3981791" cy="2652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3" descr="D:\Документы\Доклад + презентация Д.В. Дрок\Фото АГЗС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4016" y="3586017"/>
            <a:ext cx="3536416" cy="2652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2318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&amp;Fcy;&amp;iecy;&amp;dcy;&amp;iecy;&amp;rcy;&amp;acy;&amp;lcy;&amp;softcy;&amp;ncy;&amp;acy;&amp;yacy; &amp;scy;&amp;lcy;&amp;ucy;&amp;zhcy;&amp;bcy;&amp;acy; &amp;pcy;&amp;ocy; &amp;ecy;&amp;kcy;&amp;ocy;&amp;lcy;&amp;ocy;&amp;gcy;&amp;icy;&amp;chcy;&amp;iecy;&amp;scy;&amp;kcy;&amp;ocy;&amp;mcy;&amp;ucy;, &amp;tcy;&amp;iecy;&amp;khcy;&amp;ncy;&amp;ocy;&amp;lcy;&amp;ocy;&amp;gcy;&amp;icy;&amp;chcy;&amp;iecy;&amp;scy;&amp;kcy;&amp;ocy;&amp;mcy;&amp;ucy; &amp;icy; &amp;acy;&amp;tcy;&amp;ocy;&amp;mcy;&amp;ncy;&amp;ocy;&amp;mcy;&amp;ucy; &amp;ncy;&amp;acy;&amp;dcy;&amp;zcy;&amp;ocy;&amp;rcy;&amp;ucy; &amp;Rcy;&amp;Ocy;&amp;Scy;&amp;Tcy;&amp;IEcy;&amp;KHcy;&amp;Ncy;&amp;Acy;&amp;Dcy;&amp;Zcy;&amp;Ocy;&amp;Rcy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20" y="143931"/>
            <a:ext cx="1223102" cy="1433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92131" y="281865"/>
            <a:ext cx="60887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2"/>
                </a:solidFill>
              </a:rPr>
              <a:t>Уральское управление Ростехнадзора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03648" y="989433"/>
            <a:ext cx="750401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1400" dirty="0" smtClean="0"/>
              <a:t>	</a:t>
            </a:r>
            <a:r>
              <a:rPr lang="ru-RU" sz="1400" b="1" dirty="0" smtClean="0"/>
              <a:t>В  </a:t>
            </a:r>
            <a:r>
              <a:rPr lang="ru-RU" sz="1400" b="1" dirty="0"/>
              <a:t>2018 году в Уральское управление с заявлением о регистрации автомобильной газозаправочной станции (далее –АГЗС) в государственном реестре ОПО  обратился Индивидуальный предприниматель Кириллов Олег Анатольевич.</a:t>
            </a:r>
          </a:p>
          <a:p>
            <a:pPr lvl="0" algn="just"/>
            <a:r>
              <a:rPr lang="ru-RU" sz="1400" b="1" dirty="0"/>
              <a:t>Согласно сведений, характеризующих опасный производственный объект, заявитель на основании проведенной идентификации присвоил объекту – АГЗС IV класс опасности, ссылаясь на величину рабочего давления сосудов для СУГ 1,57 МПа.</a:t>
            </a:r>
          </a:p>
          <a:p>
            <a:pPr lvl="0" algn="just"/>
            <a:r>
              <a:rPr lang="ru-RU" sz="1400" b="1" dirty="0" smtClean="0"/>
              <a:t>	В </a:t>
            </a:r>
            <a:r>
              <a:rPr lang="ru-RU" sz="1400" b="1" dirty="0"/>
              <a:t>паспортах сосудов заявителя, работающих под давлением завод-изготовитель ООО «</a:t>
            </a:r>
            <a:r>
              <a:rPr lang="ru-RU" sz="1400" b="1" dirty="0" err="1"/>
              <a:t>СпецТехноГаз</a:t>
            </a:r>
            <a:r>
              <a:rPr lang="ru-RU" sz="1400" b="1" dirty="0"/>
              <a:t>-Урал» установил рабочее давление, </a:t>
            </a:r>
            <a:r>
              <a:rPr lang="ru-RU" sz="1400" b="1" dirty="0" smtClean="0">
                <a:solidFill>
                  <a:srgbClr val="FF0000"/>
                </a:solidFill>
              </a:rPr>
              <a:t>равное </a:t>
            </a:r>
            <a:r>
              <a:rPr lang="ru-RU" sz="1400" b="1" dirty="0">
                <a:solidFill>
                  <a:srgbClr val="FF0000"/>
                </a:solidFill>
              </a:rPr>
              <a:t>1,57 МПа</a:t>
            </a:r>
            <a:r>
              <a:rPr lang="ru-RU" sz="1400" b="1" dirty="0"/>
              <a:t>.</a:t>
            </a:r>
          </a:p>
          <a:p>
            <a:pPr algn="ctr"/>
            <a:endParaRPr lang="ru-RU" sz="1600" b="1" dirty="0" smtClean="0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3059832" y="834971"/>
            <a:ext cx="5753309" cy="0"/>
          </a:xfrm>
          <a:prstGeom prst="line">
            <a:avLst/>
          </a:prstGeom>
          <a:ln w="15875">
            <a:solidFill>
              <a:schemeClr val="tx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433636" y="6276086"/>
            <a:ext cx="8417604" cy="7020"/>
          </a:xfrm>
          <a:prstGeom prst="line">
            <a:avLst/>
          </a:prstGeom>
          <a:ln w="15875">
            <a:solidFill>
              <a:schemeClr val="tx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95536" y="6283106"/>
            <a:ext cx="590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Blip>
                <a:blip r:embed="rId4"/>
              </a:buBlip>
            </a:pPr>
            <a:r>
              <a:rPr lang="ru-RU" b="1" dirty="0">
                <a:solidFill>
                  <a:schemeClr val="tx2"/>
                </a:solidFill>
              </a:rPr>
              <a:t>3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="" xmlns:a16="http://schemas.microsoft.com/office/drawing/2014/main" id="{8A6276E0-04E9-45A9-BD60-0510FB11EA09}"/>
              </a:ext>
            </a:extLst>
          </p:cNvPr>
          <p:cNvSpPr/>
          <p:nvPr/>
        </p:nvSpPr>
        <p:spPr>
          <a:xfrm>
            <a:off x="5891826" y="2538436"/>
            <a:ext cx="1704510" cy="890564"/>
          </a:xfrm>
          <a:prstGeom prst="roundRect">
            <a:avLst/>
          </a:prstGeom>
          <a:noFill/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E279AB69-D62C-4DE3-855F-009C69CBF91D}"/>
              </a:ext>
            </a:extLst>
          </p:cNvPr>
          <p:cNvSpPr txBox="1"/>
          <p:nvPr/>
        </p:nvSpPr>
        <p:spPr>
          <a:xfrm>
            <a:off x="5759516" y="6301719"/>
            <a:ext cx="872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tx2"/>
                </a:solidFill>
              </a:rPr>
              <a:t>             </a:t>
            </a:r>
          </a:p>
        </p:txBody>
      </p:sp>
      <p:pic>
        <p:nvPicPr>
          <p:cNvPr id="1026" name="Picture 2" descr="D:\Документы\Доклад + презентация Д.В. Дрок\паспорт сосуда 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5322" y="2905557"/>
            <a:ext cx="2520279" cy="3278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D:\Документы\Доклад + презентация Д.В. Дрок\давление 1,57 в паспорте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5654" y="2780928"/>
            <a:ext cx="2898143" cy="32968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1838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&amp;Fcy;&amp;iecy;&amp;dcy;&amp;iecy;&amp;rcy;&amp;acy;&amp;lcy;&amp;softcy;&amp;ncy;&amp;acy;&amp;yacy; &amp;scy;&amp;lcy;&amp;ucy;&amp;zhcy;&amp;bcy;&amp;acy; &amp;pcy;&amp;ocy; &amp;ecy;&amp;kcy;&amp;ocy;&amp;lcy;&amp;ocy;&amp;gcy;&amp;icy;&amp;chcy;&amp;iecy;&amp;scy;&amp;kcy;&amp;ocy;&amp;mcy;&amp;ucy;, &amp;tcy;&amp;iecy;&amp;khcy;&amp;ncy;&amp;ocy;&amp;lcy;&amp;ocy;&amp;gcy;&amp;icy;&amp;chcy;&amp;iecy;&amp;scy;&amp;kcy;&amp;ocy;&amp;mcy;&amp;ucy; &amp;icy; &amp;acy;&amp;tcy;&amp;ocy;&amp;mcy;&amp;ncy;&amp;ocy;&amp;mcy;&amp;ucy; &amp;ncy;&amp;acy;&amp;dcy;&amp;zcy;&amp;ocy;&amp;rcy;&amp;ucy; &amp;Rcy;&amp;Ocy;&amp;Scy;&amp;Tcy;&amp;IEcy;&amp;KHcy;&amp;Ncy;&amp;Acy;&amp;Dcy;&amp;Zcy;&amp;Ocy;&amp;Rcy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20" y="143931"/>
            <a:ext cx="1223102" cy="1433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92131" y="281865"/>
            <a:ext cx="60887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2"/>
                </a:solidFill>
              </a:rPr>
              <a:t>Уральское управление Ростехнадзора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3059832" y="834971"/>
            <a:ext cx="5753309" cy="0"/>
          </a:xfrm>
          <a:prstGeom prst="line">
            <a:avLst/>
          </a:prstGeom>
          <a:ln w="15875">
            <a:solidFill>
              <a:schemeClr val="tx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433636" y="6276086"/>
            <a:ext cx="8417604" cy="7020"/>
          </a:xfrm>
          <a:prstGeom prst="line">
            <a:avLst/>
          </a:prstGeom>
          <a:ln w="15875">
            <a:solidFill>
              <a:schemeClr val="tx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95536" y="6283106"/>
            <a:ext cx="590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Blip>
                <a:blip r:embed="rId4"/>
              </a:buBlip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4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" name="Подзаголовок 9">
            <a:extLst>
              <a:ext uri="{FF2B5EF4-FFF2-40B4-BE49-F238E27FC236}">
                <a16:creationId xmlns="" xmlns:a16="http://schemas.microsoft.com/office/drawing/2014/main" id="{0CBAD4E7-36DA-4C04-8383-DD01F53BC733}"/>
              </a:ext>
            </a:extLst>
          </p:cNvPr>
          <p:cNvSpPr txBox="1">
            <a:spLocks/>
          </p:cNvSpPr>
          <p:nvPr/>
        </p:nvSpPr>
        <p:spPr>
          <a:xfrm>
            <a:off x="4034698" y="5782284"/>
            <a:ext cx="2635214" cy="4560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buFont typeface="Calibri" panose="020F0502020204030204" pitchFamily="34" charset="0"/>
              <a:buChar char="₋"/>
            </a:pPr>
            <a:r>
              <a:rPr lang="ru-RU" sz="1000" b="1" dirty="0">
                <a:solidFill>
                  <a:schemeClr val="bg1"/>
                </a:solidFill>
              </a:rPr>
              <a:t>Исходный ресурс: </a:t>
            </a:r>
            <a:r>
              <a:rPr lang="en-US" sz="1000" b="1" dirty="0">
                <a:solidFill>
                  <a:schemeClr val="bg1"/>
                </a:solidFill>
              </a:rPr>
              <a:t>yandex.ru</a:t>
            </a:r>
            <a:endParaRPr lang="ru-RU" sz="1000" b="1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C0BD10EC-AE6E-4E83-B45C-D12E1EF0D0B0}"/>
              </a:ext>
            </a:extLst>
          </p:cNvPr>
          <p:cNvSpPr txBox="1"/>
          <p:nvPr/>
        </p:nvSpPr>
        <p:spPr>
          <a:xfrm>
            <a:off x="613130" y="1596523"/>
            <a:ext cx="424690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400" dirty="0" smtClean="0"/>
              <a:t>Признавая отказ Управления незаконным суд первой инстанции в своем решении указал:</a:t>
            </a:r>
          </a:p>
          <a:p>
            <a:pPr marL="342900" lvl="0" indent="-342900">
              <a:buFont typeface="Wingdings" panose="05000000000000000000" pitchFamily="2" charset="2"/>
              <a:buChar char="§"/>
            </a:pPr>
            <a:r>
              <a:rPr lang="ru-RU" sz="1400" dirty="0" smtClean="0"/>
              <a:t>основным </a:t>
            </a:r>
            <a:r>
              <a:rPr lang="ru-RU" sz="1400" dirty="0"/>
              <a:t>документом для идентификации оборудования является паспорт оборудования. </a:t>
            </a:r>
            <a:r>
              <a:rPr lang="ru-RU" sz="1400" b="1" i="1" dirty="0"/>
              <a:t>Управлением не доказано, что давление в сосудах, применяемых на АГЗС, составляет 1,6 МПа и (или) более, и учитывая, что в паспорте сосуда указано рабочее давление 1,57 МПа</a:t>
            </a:r>
            <a:r>
              <a:rPr lang="ru-RU" sz="1400" dirty="0"/>
              <a:t>, опасный производственный объект не может быть идентифицирован как ОПО III класс </a:t>
            </a:r>
            <a:r>
              <a:rPr lang="ru-RU" sz="1400" dirty="0" smtClean="0"/>
              <a:t>опасности;</a:t>
            </a:r>
          </a:p>
          <a:p>
            <a:pPr marL="342900" lvl="0" indent="-342900" algn="just">
              <a:buFont typeface="Wingdings" panose="05000000000000000000" pitchFamily="2" charset="2"/>
              <a:buChar char="§"/>
            </a:pPr>
            <a:r>
              <a:rPr lang="ru-RU" sz="1400" dirty="0" smtClean="0"/>
              <a:t>Также</a:t>
            </a:r>
            <a:r>
              <a:rPr lang="ru-RU" sz="1400" dirty="0"/>
              <a:t>, суд сделал вывод, что </a:t>
            </a:r>
            <a:r>
              <a:rPr lang="ru-RU" sz="1400" b="1" i="1" dirty="0"/>
              <a:t>ГОСТ 52087-2003 «Газы углеводородные сжиженные топливные. Технические условия» не применим к спорным сосудам на АГЗС</a:t>
            </a:r>
            <a:r>
              <a:rPr lang="ru-RU" sz="1400" dirty="0"/>
              <a:t>, принадлежащей заявителю, так как указанный нормативный документ устанавливает физико-химические и эксплуатационные свойства сжиженных газов, тогда как в спорной ситуации речь идет об идентификации сосудов.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CEDCA5CA-70EF-442C-B6CD-8D0DC2E2C061}"/>
              </a:ext>
            </a:extLst>
          </p:cNvPr>
          <p:cNvSpPr txBox="1"/>
          <p:nvPr/>
        </p:nvSpPr>
        <p:spPr>
          <a:xfrm>
            <a:off x="5759516" y="6301719"/>
            <a:ext cx="872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tx2"/>
                </a:solidFill>
              </a:rPr>
              <a:t>             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0118" y="2060848"/>
            <a:ext cx="3744306" cy="37214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27392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&amp;Fcy;&amp;iecy;&amp;dcy;&amp;iecy;&amp;rcy;&amp;acy;&amp;lcy;&amp;softcy;&amp;ncy;&amp;acy;&amp;yacy; &amp;scy;&amp;lcy;&amp;ucy;&amp;zhcy;&amp;bcy;&amp;acy; &amp;pcy;&amp;ocy; &amp;ecy;&amp;kcy;&amp;ocy;&amp;lcy;&amp;ocy;&amp;gcy;&amp;icy;&amp;chcy;&amp;iecy;&amp;scy;&amp;kcy;&amp;ocy;&amp;mcy;&amp;ucy;, &amp;tcy;&amp;iecy;&amp;khcy;&amp;ncy;&amp;ocy;&amp;lcy;&amp;ocy;&amp;gcy;&amp;icy;&amp;chcy;&amp;iecy;&amp;scy;&amp;kcy;&amp;ocy;&amp;mcy;&amp;ucy; &amp;icy; &amp;acy;&amp;tcy;&amp;ocy;&amp;mcy;&amp;ncy;&amp;ocy;&amp;mcy;&amp;ucy; &amp;ncy;&amp;acy;&amp;dcy;&amp;zcy;&amp;ocy;&amp;rcy;&amp;ucy; &amp;Rcy;&amp;Ocy;&amp;Scy;&amp;Tcy;&amp;IEcy;&amp;KHcy;&amp;Ncy;&amp;Acy;&amp;Dcy;&amp;Zcy;&amp;Ocy;&amp;Rcy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20" y="143931"/>
            <a:ext cx="1223102" cy="1433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92131" y="281865"/>
            <a:ext cx="60887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2"/>
                </a:solidFill>
              </a:rPr>
              <a:t>Уральское управление Ростехнадзора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3059832" y="834971"/>
            <a:ext cx="5753309" cy="0"/>
          </a:xfrm>
          <a:prstGeom prst="line">
            <a:avLst/>
          </a:prstGeom>
          <a:ln w="15875">
            <a:solidFill>
              <a:schemeClr val="tx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433636" y="6276086"/>
            <a:ext cx="8417604" cy="7020"/>
          </a:xfrm>
          <a:prstGeom prst="line">
            <a:avLst/>
          </a:prstGeom>
          <a:ln w="15875">
            <a:solidFill>
              <a:schemeClr val="tx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95536" y="6283106"/>
            <a:ext cx="707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Blip>
                <a:blip r:embed="rId4"/>
              </a:buBlip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10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" name="Подзаголовок 9">
            <a:extLst>
              <a:ext uri="{FF2B5EF4-FFF2-40B4-BE49-F238E27FC236}">
                <a16:creationId xmlns="" xmlns:a16="http://schemas.microsoft.com/office/drawing/2014/main" id="{0CBAD4E7-36DA-4C04-8383-DD01F53BC733}"/>
              </a:ext>
            </a:extLst>
          </p:cNvPr>
          <p:cNvSpPr txBox="1">
            <a:spLocks/>
          </p:cNvSpPr>
          <p:nvPr/>
        </p:nvSpPr>
        <p:spPr>
          <a:xfrm>
            <a:off x="4034698" y="5782284"/>
            <a:ext cx="2635214" cy="4560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buFont typeface="Calibri" panose="020F0502020204030204" pitchFamily="34" charset="0"/>
              <a:buChar char="₋"/>
            </a:pPr>
            <a:r>
              <a:rPr lang="ru-RU" sz="1000" b="1" dirty="0">
                <a:solidFill>
                  <a:schemeClr val="bg1"/>
                </a:solidFill>
              </a:rPr>
              <a:t>Исходный ресурс: </a:t>
            </a:r>
            <a:r>
              <a:rPr lang="en-US" sz="1000" b="1" dirty="0">
                <a:solidFill>
                  <a:schemeClr val="bg1"/>
                </a:solidFill>
              </a:rPr>
              <a:t>yandex.ru</a:t>
            </a:r>
            <a:endParaRPr lang="ru-RU" sz="1000" b="1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C0BD10EC-AE6E-4E83-B45C-D12E1EF0D0B0}"/>
              </a:ext>
            </a:extLst>
          </p:cNvPr>
          <p:cNvSpPr txBox="1"/>
          <p:nvPr/>
        </p:nvSpPr>
        <p:spPr>
          <a:xfrm>
            <a:off x="436045" y="1484784"/>
            <a:ext cx="85584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600" b="1" dirty="0" smtClean="0">
                <a:solidFill>
                  <a:srgbClr val="FF0000"/>
                </a:solidFill>
              </a:rPr>
              <a:t>Дело </a:t>
            </a:r>
            <a:r>
              <a:rPr lang="ru-RU" sz="1600" b="1" dirty="0">
                <a:solidFill>
                  <a:srgbClr val="FF0000"/>
                </a:solidFill>
              </a:rPr>
              <a:t>№А60-29887/2018 </a:t>
            </a:r>
            <a:endParaRPr lang="ru-RU" sz="1600" b="1" dirty="0" smtClean="0">
              <a:solidFill>
                <a:srgbClr val="FF0000"/>
              </a:solidFill>
            </a:endParaRPr>
          </a:p>
          <a:p>
            <a:pPr lvl="0" algn="just"/>
            <a:endParaRPr lang="ru-RU" sz="1400" b="1" dirty="0" smtClean="0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C0BD10EC-AE6E-4E83-B45C-D12E1EF0D0B0}"/>
              </a:ext>
            </a:extLst>
          </p:cNvPr>
          <p:cNvSpPr txBox="1"/>
          <p:nvPr/>
        </p:nvSpPr>
        <p:spPr>
          <a:xfrm>
            <a:off x="327107" y="1844824"/>
            <a:ext cx="867015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1600" b="1" i="1" dirty="0" smtClean="0"/>
              <a:t>	Постановлением 17-го арбитражного апелляционного суда от 22.10.2018 по жалобе Управления суд апелляционной инстанции поддержал выводы Арбитражного суда Свердловской области, также указав, что доказательств, подтверждающих, что давление в сосудах, применяемых на спорном ОПО, составляет 1,6 Мпа и (или) более, заинтересованным лицом в материалы дела не представлено</a:t>
            </a:r>
            <a:r>
              <a:rPr lang="ru-RU" sz="1400" i="1" dirty="0" smtClean="0"/>
              <a:t>.</a:t>
            </a:r>
            <a:endParaRPr lang="ru-RU" sz="1400" i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3284983"/>
            <a:ext cx="6631881" cy="2953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1083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&amp;Fcy;&amp;iecy;&amp;dcy;&amp;iecy;&amp;rcy;&amp;acy;&amp;lcy;&amp;softcy;&amp;ncy;&amp;acy;&amp;yacy; &amp;scy;&amp;lcy;&amp;ucy;&amp;zhcy;&amp;bcy;&amp;acy; &amp;pcy;&amp;ocy; &amp;ecy;&amp;kcy;&amp;ocy;&amp;lcy;&amp;ocy;&amp;gcy;&amp;icy;&amp;chcy;&amp;iecy;&amp;scy;&amp;kcy;&amp;ocy;&amp;mcy;&amp;ucy;, &amp;tcy;&amp;iecy;&amp;khcy;&amp;ncy;&amp;ocy;&amp;lcy;&amp;ocy;&amp;gcy;&amp;icy;&amp;chcy;&amp;iecy;&amp;scy;&amp;kcy;&amp;ocy;&amp;mcy;&amp;ucy; &amp;icy; &amp;acy;&amp;tcy;&amp;ocy;&amp;mcy;&amp;ncy;&amp;ocy;&amp;mcy;&amp;ucy; &amp;ncy;&amp;acy;&amp;dcy;&amp;zcy;&amp;ocy;&amp;rcy;&amp;ucy; &amp;Rcy;&amp;Ocy;&amp;Scy;&amp;Tcy;&amp;IEcy;&amp;KHcy;&amp;Ncy;&amp;Acy;&amp;Dcy;&amp;Zcy;&amp;Ocy;&amp;Rcy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20" y="143931"/>
            <a:ext cx="1223102" cy="1433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92131" y="281865"/>
            <a:ext cx="60887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2"/>
                </a:solidFill>
              </a:rPr>
              <a:t>Уральское управление Ростехнадзора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15172" y="968878"/>
            <a:ext cx="5753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</a:rPr>
              <a:t>Сертификат соответствия</a:t>
            </a:r>
            <a:endParaRPr lang="ru-RU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3059832" y="834971"/>
            <a:ext cx="5753309" cy="0"/>
          </a:xfrm>
          <a:prstGeom prst="line">
            <a:avLst/>
          </a:prstGeom>
          <a:ln w="15875">
            <a:solidFill>
              <a:schemeClr val="tx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433636" y="6276086"/>
            <a:ext cx="8417604" cy="7020"/>
          </a:xfrm>
          <a:prstGeom prst="line">
            <a:avLst/>
          </a:prstGeom>
          <a:ln w="15875">
            <a:solidFill>
              <a:schemeClr val="tx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95536" y="6283106"/>
            <a:ext cx="590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Blip>
                <a:blip r:embed="rId4"/>
              </a:buBlip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5</a:t>
            </a:r>
          </a:p>
        </p:txBody>
      </p:sp>
      <p:sp>
        <p:nvSpPr>
          <p:cNvPr id="12" name="Подзаголовок 9">
            <a:extLst>
              <a:ext uri="{FF2B5EF4-FFF2-40B4-BE49-F238E27FC236}">
                <a16:creationId xmlns="" xmlns:a16="http://schemas.microsoft.com/office/drawing/2014/main" id="{0CBAD4E7-36DA-4C04-8383-DD01F53BC733}"/>
              </a:ext>
            </a:extLst>
          </p:cNvPr>
          <p:cNvSpPr txBox="1">
            <a:spLocks/>
          </p:cNvSpPr>
          <p:nvPr/>
        </p:nvSpPr>
        <p:spPr>
          <a:xfrm>
            <a:off x="4034698" y="5782284"/>
            <a:ext cx="2635214" cy="4560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buFont typeface="Calibri" panose="020F0502020204030204" pitchFamily="34" charset="0"/>
              <a:buChar char="₋"/>
            </a:pPr>
            <a:r>
              <a:rPr lang="ru-RU" sz="1000" b="1" dirty="0">
                <a:solidFill>
                  <a:schemeClr val="bg1"/>
                </a:solidFill>
              </a:rPr>
              <a:t>Исходный ресурс: </a:t>
            </a:r>
            <a:r>
              <a:rPr lang="en-US" sz="1000" b="1" dirty="0">
                <a:solidFill>
                  <a:schemeClr val="bg1"/>
                </a:solidFill>
              </a:rPr>
              <a:t>yandex.ru</a:t>
            </a:r>
            <a:endParaRPr lang="ru-RU" sz="1000" b="1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C0BD10EC-AE6E-4E83-B45C-D12E1EF0D0B0}"/>
              </a:ext>
            </a:extLst>
          </p:cNvPr>
          <p:cNvSpPr txBox="1"/>
          <p:nvPr/>
        </p:nvSpPr>
        <p:spPr>
          <a:xfrm>
            <a:off x="433636" y="1700808"/>
            <a:ext cx="4208802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buFont typeface="Wingdings" panose="05000000000000000000" pitchFamily="2" charset="2"/>
              <a:buChar char="§"/>
            </a:pPr>
            <a:r>
              <a:rPr lang="ru-RU" sz="1400" b="1" dirty="0" smtClean="0"/>
              <a:t>Более </a:t>
            </a:r>
            <a:r>
              <a:rPr lang="ru-RU" sz="1400" b="1" dirty="0"/>
              <a:t>того, по мнению суда, согласно  представленному в материалы дела сертификату соответствия TC RU C-RU.MH10.B.00271 серии </a:t>
            </a:r>
            <a:r>
              <a:rPr lang="ru-RU" sz="1400" b="1" dirty="0" err="1"/>
              <a:t>RUNo</a:t>
            </a:r>
            <a:r>
              <a:rPr lang="ru-RU" sz="1400" b="1" dirty="0"/>
              <a:t> 0136280, рабочее давление спорного сосуда (резервуара) составляет </a:t>
            </a:r>
            <a:r>
              <a:rPr lang="ru-RU" sz="1400" b="1" dirty="0">
                <a:solidFill>
                  <a:srgbClr val="FF0000"/>
                </a:solidFill>
              </a:rPr>
              <a:t>до 1,6 МПа</a:t>
            </a:r>
            <a:r>
              <a:rPr lang="ru-RU" sz="1400" b="1" dirty="0"/>
              <a:t>. Доказательств того, что имеется фактическая возможность эксплуатации сосуда при давлении 1,6 МПа и более, материалы дела не содержат. Кроме того, в названном сертификате прямо указано, что оборудование относится к 4 категории в соответствии с  приложением </a:t>
            </a:r>
            <a:r>
              <a:rPr lang="ru-RU" sz="1400" b="1" dirty="0" err="1"/>
              <a:t>No</a:t>
            </a:r>
            <a:r>
              <a:rPr lang="ru-RU" sz="1400" b="1" dirty="0"/>
              <a:t> 1 ТР ТС 032/2013 </a:t>
            </a:r>
          </a:p>
        </p:txBody>
      </p:sp>
      <p:pic>
        <p:nvPicPr>
          <p:cNvPr id="2050" name="Picture 2" descr="D:\Документы\Доклад + презентация Д.В. Дрок\Презентация + доклад Д.В. Дрок\Сертификат соответствия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2438" y="1385171"/>
            <a:ext cx="3890002" cy="5009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61829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&amp;Fcy;&amp;iecy;&amp;dcy;&amp;iecy;&amp;rcy;&amp;acy;&amp;lcy;&amp;softcy;&amp;ncy;&amp;acy;&amp;yacy; &amp;scy;&amp;lcy;&amp;ucy;&amp;zhcy;&amp;bcy;&amp;acy; &amp;pcy;&amp;ocy; &amp;ecy;&amp;kcy;&amp;ocy;&amp;lcy;&amp;ocy;&amp;gcy;&amp;icy;&amp;chcy;&amp;iecy;&amp;scy;&amp;kcy;&amp;ocy;&amp;mcy;&amp;ucy;, &amp;tcy;&amp;iecy;&amp;khcy;&amp;ncy;&amp;ocy;&amp;lcy;&amp;ocy;&amp;gcy;&amp;icy;&amp;chcy;&amp;iecy;&amp;scy;&amp;kcy;&amp;ocy;&amp;mcy;&amp;ucy; &amp;icy; &amp;acy;&amp;tcy;&amp;ocy;&amp;mcy;&amp;ncy;&amp;ocy;&amp;mcy;&amp;ucy; &amp;ncy;&amp;acy;&amp;dcy;&amp;zcy;&amp;ocy;&amp;rcy;&amp;ucy; &amp;Rcy;&amp;Ocy;&amp;Scy;&amp;Tcy;&amp;IEcy;&amp;KHcy;&amp;Ncy;&amp;Acy;&amp;Dcy;&amp;Zcy;&amp;Ocy;&amp;Rcy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20" y="143931"/>
            <a:ext cx="1223102" cy="1433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92131" y="281865"/>
            <a:ext cx="60887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2"/>
                </a:solidFill>
              </a:rPr>
              <a:t>Уральское управление Ростехнадзора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3059832" y="834971"/>
            <a:ext cx="5753309" cy="0"/>
          </a:xfrm>
          <a:prstGeom prst="line">
            <a:avLst/>
          </a:prstGeom>
          <a:ln w="15875">
            <a:solidFill>
              <a:schemeClr val="tx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433636" y="6276086"/>
            <a:ext cx="8417604" cy="7020"/>
          </a:xfrm>
          <a:prstGeom prst="line">
            <a:avLst/>
          </a:prstGeom>
          <a:ln w="15875">
            <a:solidFill>
              <a:schemeClr val="tx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95536" y="6283106"/>
            <a:ext cx="590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Blip>
                <a:blip r:embed="rId4"/>
              </a:buBlip>
            </a:pP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7</a:t>
            </a:r>
          </a:p>
        </p:txBody>
      </p:sp>
      <p:sp>
        <p:nvSpPr>
          <p:cNvPr id="12" name="Подзаголовок 9">
            <a:extLst>
              <a:ext uri="{FF2B5EF4-FFF2-40B4-BE49-F238E27FC236}">
                <a16:creationId xmlns="" xmlns:a16="http://schemas.microsoft.com/office/drawing/2014/main" id="{0CBAD4E7-36DA-4C04-8383-DD01F53BC733}"/>
              </a:ext>
            </a:extLst>
          </p:cNvPr>
          <p:cNvSpPr txBox="1">
            <a:spLocks/>
          </p:cNvSpPr>
          <p:nvPr/>
        </p:nvSpPr>
        <p:spPr>
          <a:xfrm>
            <a:off x="4034698" y="5782284"/>
            <a:ext cx="2635214" cy="4560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buFont typeface="Calibri" panose="020F0502020204030204" pitchFamily="34" charset="0"/>
              <a:buChar char="₋"/>
            </a:pPr>
            <a:r>
              <a:rPr lang="ru-RU" sz="1000" b="1" dirty="0">
                <a:solidFill>
                  <a:schemeClr val="bg1"/>
                </a:solidFill>
              </a:rPr>
              <a:t>Исходный ресурс: </a:t>
            </a:r>
            <a:r>
              <a:rPr lang="en-US" sz="1000" b="1" dirty="0">
                <a:solidFill>
                  <a:schemeClr val="bg1"/>
                </a:solidFill>
              </a:rPr>
              <a:t>yandex.ru</a:t>
            </a:r>
            <a:endParaRPr lang="ru-RU" sz="1000" b="1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CEDCA5CA-70EF-442C-B6CD-8D0DC2E2C061}"/>
              </a:ext>
            </a:extLst>
          </p:cNvPr>
          <p:cNvSpPr txBox="1"/>
          <p:nvPr/>
        </p:nvSpPr>
        <p:spPr>
          <a:xfrm>
            <a:off x="5759516" y="6301719"/>
            <a:ext cx="872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tx2"/>
                </a:solidFill>
              </a:rPr>
              <a:t>            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595322" y="1577567"/>
            <a:ext cx="739933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1200" b="1" dirty="0">
                <a:solidFill>
                  <a:prstClr val="black"/>
                </a:solidFill>
              </a:rPr>
              <a:t>В обоснование законности оспариваемого отказа </a:t>
            </a:r>
            <a:r>
              <a:rPr lang="ru-RU" sz="1200" b="1" i="1" dirty="0">
                <a:solidFill>
                  <a:prstClr val="black"/>
                </a:solidFill>
              </a:rPr>
              <a:t>Управление указало на неверное толкование судами норм материального права по следующим основаниям: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prstClr val="black"/>
                </a:solidFill>
              </a:rPr>
              <a:t>Паспорт технического устройства -  сосуда не является единственным документом, в соответствии с которым осуществляется идентификация опасного производственного объекта, так как в процессе идентификации, согласно требований Административного регламента, выявляются все признаки опасности, учитываются все технологические процессы на объекте, в том числе должны быть учтены признаки опасности, связанные с опасным веществом (СУГ), находящимся в спорных сосудах.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prstClr val="black"/>
                </a:solidFill>
              </a:rPr>
              <a:t>Федеральными нормами и правилами в области промышленной безопасности "Правила безопасности </a:t>
            </a:r>
            <a:r>
              <a:rPr lang="ru-RU" sz="1200" b="1" dirty="0" err="1">
                <a:solidFill>
                  <a:prstClr val="black"/>
                </a:solidFill>
              </a:rPr>
              <a:t>автогазозаправочных</a:t>
            </a:r>
            <a:r>
              <a:rPr lang="ru-RU" sz="1200" b="1" dirty="0">
                <a:solidFill>
                  <a:prstClr val="black"/>
                </a:solidFill>
              </a:rPr>
              <a:t> станций газомоторного топлива"  установлены требования в отношении опасных производственных объектов - стационарных </a:t>
            </a:r>
            <a:r>
              <a:rPr lang="ru-RU" sz="1200" b="1" dirty="0" err="1">
                <a:solidFill>
                  <a:prstClr val="black"/>
                </a:solidFill>
              </a:rPr>
              <a:t>автогазозаправочных</a:t>
            </a:r>
            <a:r>
              <a:rPr lang="ru-RU" sz="1200" b="1" dirty="0">
                <a:solidFill>
                  <a:prstClr val="black"/>
                </a:solidFill>
              </a:rPr>
              <a:t> станций (АГЗС, АГНКС, </a:t>
            </a:r>
            <a:r>
              <a:rPr lang="ru-RU" sz="1200" b="1" dirty="0" err="1">
                <a:solidFill>
                  <a:prstClr val="black"/>
                </a:solidFill>
              </a:rPr>
              <a:t>КриоАЗС</a:t>
            </a:r>
            <a:r>
              <a:rPr lang="ru-RU" sz="1200" b="1" dirty="0">
                <a:solidFill>
                  <a:prstClr val="black"/>
                </a:solidFill>
              </a:rPr>
              <a:t>) снабжающих автотранспорт сжиженным углеводородным газом с избыточным давлением не более 1,6 МПа  - являющихся объектами I, II и III классов опасности.</a:t>
            </a:r>
          </a:p>
          <a:p>
            <a:pPr lvl="0" algn="just"/>
            <a:r>
              <a:rPr lang="ru-RU" sz="1200" b="1" dirty="0">
                <a:solidFill>
                  <a:prstClr val="black"/>
                </a:solidFill>
              </a:rPr>
              <a:t>Требования к ОПО АГЗС 4 класса опасности, на которой осуществляется снабжение автотранспорта сжиженным углеводородным газом (СУГ) с избыточным давлением не более 1,6 МПа настоящими Правилами или иными Федеральными нормами и правилами в области промышленной безопасности не установлены в связи с тем, что они не могут быть идентифицированы как ОПО 4-го класса.</a:t>
            </a:r>
          </a:p>
          <a:p>
            <a:pPr marL="285750" lvl="0" indent="-285750" algn="just">
              <a:buFont typeface="Arial" panose="020B0604020202020204" pitchFamily="34" charset="0"/>
              <a:buChar char="•"/>
            </a:pPr>
            <a:r>
              <a:rPr lang="ru-RU" sz="1200" b="1" dirty="0">
                <a:solidFill>
                  <a:prstClr val="black"/>
                </a:solidFill>
              </a:rPr>
              <a:t>В соответствии с п.24 Правил  безопасности </a:t>
            </a:r>
            <a:r>
              <a:rPr lang="ru-RU" sz="1200" b="1" dirty="0" err="1">
                <a:solidFill>
                  <a:prstClr val="black"/>
                </a:solidFill>
              </a:rPr>
              <a:t>автогазозаправочных</a:t>
            </a:r>
            <a:r>
              <a:rPr lang="ru-RU" sz="1200" b="1" dirty="0">
                <a:solidFill>
                  <a:prstClr val="black"/>
                </a:solidFill>
              </a:rPr>
              <a:t> станций газомоторного топлива - газы, подаваемые на автозаправочные станции, подлежат контролю и должны соответствовать требованиям национальных стандартов и требованиям, установленным изготовителем оборудования.</a:t>
            </a:r>
          </a:p>
          <a:p>
            <a:pPr lvl="0" algn="just"/>
            <a:r>
              <a:rPr lang="ru-RU" sz="1200" b="1" dirty="0">
                <a:solidFill>
                  <a:srgbClr val="FF0000"/>
                </a:solidFill>
              </a:rPr>
              <a:t>Таким образом, подаваемый на АГЗС заявителя СУГ должен соответствовать стандарту, устанавливающему требования к газу, а именно ГОСТ 52087-2003.</a:t>
            </a:r>
          </a:p>
        </p:txBody>
      </p:sp>
      <p:pic>
        <p:nvPicPr>
          <p:cNvPr id="7" name="Picture 2" descr="https://portlet.ru/uploads/hscreenshot-w01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3" y="4005064"/>
            <a:ext cx="1415809" cy="17772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4472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&amp;Fcy;&amp;iecy;&amp;dcy;&amp;iecy;&amp;rcy;&amp;acy;&amp;lcy;&amp;softcy;&amp;ncy;&amp;acy;&amp;yacy; &amp;scy;&amp;lcy;&amp;ucy;&amp;zhcy;&amp;bcy;&amp;acy; &amp;pcy;&amp;ocy; &amp;ecy;&amp;kcy;&amp;ocy;&amp;lcy;&amp;ocy;&amp;gcy;&amp;icy;&amp;chcy;&amp;iecy;&amp;scy;&amp;kcy;&amp;ocy;&amp;mcy;&amp;ucy;, &amp;tcy;&amp;iecy;&amp;khcy;&amp;ncy;&amp;ocy;&amp;lcy;&amp;ocy;&amp;gcy;&amp;icy;&amp;chcy;&amp;iecy;&amp;scy;&amp;kcy;&amp;ocy;&amp;mcy;&amp;ucy; &amp;icy; &amp;acy;&amp;tcy;&amp;ocy;&amp;mcy;&amp;ncy;&amp;ocy;&amp;mcy;&amp;ucy; &amp;ncy;&amp;acy;&amp;dcy;&amp;zcy;&amp;ocy;&amp;rcy;&amp;ucy; &amp;Rcy;&amp;Ocy;&amp;Scy;&amp;Tcy;&amp;IEcy;&amp;KHcy;&amp;Ncy;&amp;Acy;&amp;Dcy;&amp;Zcy;&amp;Ocy;&amp;Rcy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20" y="143931"/>
            <a:ext cx="1223102" cy="1433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92131" y="281865"/>
            <a:ext cx="608870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2"/>
                </a:solidFill>
              </a:rPr>
              <a:t>Уральское управление </a:t>
            </a:r>
            <a:r>
              <a:rPr lang="ru-RU" sz="2000" b="1" dirty="0" smtClean="0">
                <a:solidFill>
                  <a:schemeClr val="tx2"/>
                </a:solidFill>
              </a:rPr>
              <a:t>Ростехнадзора</a:t>
            </a:r>
          </a:p>
          <a:p>
            <a:pPr algn="ctr"/>
            <a:endParaRPr lang="ru-RU" sz="2000" b="1" dirty="0">
              <a:solidFill>
                <a:schemeClr val="tx2"/>
              </a:solidFill>
            </a:endParaRPr>
          </a:p>
          <a:p>
            <a:pPr algn="ctr"/>
            <a:endParaRPr lang="ru-RU" sz="2000" b="1" dirty="0">
              <a:solidFill>
                <a:schemeClr val="tx2"/>
              </a:solidFill>
            </a:endParaRP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3059832" y="834971"/>
            <a:ext cx="5753309" cy="0"/>
          </a:xfrm>
          <a:prstGeom prst="line">
            <a:avLst/>
          </a:prstGeom>
          <a:ln w="15875">
            <a:solidFill>
              <a:schemeClr val="tx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433636" y="6276086"/>
            <a:ext cx="8417604" cy="7020"/>
          </a:xfrm>
          <a:prstGeom prst="line">
            <a:avLst/>
          </a:prstGeom>
          <a:ln w="15875">
            <a:solidFill>
              <a:schemeClr val="tx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95536" y="6283106"/>
            <a:ext cx="590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Blip>
                <a:blip r:embed="rId4"/>
              </a:buBlip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8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" name="Подзаголовок 9">
            <a:extLst>
              <a:ext uri="{FF2B5EF4-FFF2-40B4-BE49-F238E27FC236}">
                <a16:creationId xmlns="" xmlns:a16="http://schemas.microsoft.com/office/drawing/2014/main" id="{0CBAD4E7-36DA-4C04-8383-DD01F53BC733}"/>
              </a:ext>
            </a:extLst>
          </p:cNvPr>
          <p:cNvSpPr txBox="1">
            <a:spLocks/>
          </p:cNvSpPr>
          <p:nvPr/>
        </p:nvSpPr>
        <p:spPr>
          <a:xfrm>
            <a:off x="4034698" y="5782284"/>
            <a:ext cx="2635214" cy="4560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buFont typeface="Calibri" panose="020F0502020204030204" pitchFamily="34" charset="0"/>
              <a:buChar char="₋"/>
            </a:pPr>
            <a:r>
              <a:rPr lang="ru-RU" sz="1000" b="1" dirty="0">
                <a:solidFill>
                  <a:schemeClr val="bg1"/>
                </a:solidFill>
              </a:rPr>
              <a:t>Исходный ресурс: </a:t>
            </a:r>
            <a:r>
              <a:rPr lang="en-US" sz="1000" b="1" dirty="0">
                <a:solidFill>
                  <a:schemeClr val="bg1"/>
                </a:solidFill>
              </a:rPr>
              <a:t>yandex.ru</a:t>
            </a:r>
            <a:endParaRPr lang="ru-RU" sz="1000" b="1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CEDCA5CA-70EF-442C-B6CD-8D0DC2E2C061}"/>
              </a:ext>
            </a:extLst>
          </p:cNvPr>
          <p:cNvSpPr txBox="1"/>
          <p:nvPr/>
        </p:nvSpPr>
        <p:spPr>
          <a:xfrm>
            <a:off x="5759516" y="6301719"/>
            <a:ext cx="872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tx2"/>
                </a:solidFill>
              </a:rPr>
              <a:t>            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892131" y="980728"/>
            <a:ext cx="607944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200" b="1" i="1" dirty="0" smtClean="0">
                <a:solidFill>
                  <a:prstClr val="black"/>
                </a:solidFill>
              </a:rPr>
              <a:t>В обоснование законности решения административного органа суд кассационной инстанции указал, что:</a:t>
            </a:r>
            <a:endParaRPr lang="ru-RU" sz="1200" b="1" dirty="0" smtClean="0">
              <a:solidFill>
                <a:prstClr val="black"/>
              </a:solidFill>
            </a:endParaRPr>
          </a:p>
          <a:p>
            <a:pPr lvl="0"/>
            <a:r>
              <a:rPr lang="ru-RU" sz="1200" b="1" dirty="0" smtClean="0">
                <a:solidFill>
                  <a:prstClr val="black"/>
                </a:solidFill>
              </a:rPr>
              <a:t>* 	Исходя из данных паспорта сосуда, рабочее давление установлено 1,57 МПа, при расчетном давлении 1,8 МПа.  Значение максимальной температуры рабочей среды установлено +45°С.То есть, фактически данный сосуд может эксплуатироваться и при давлении 1,8 МПа, а с учетом технической характеристики максимальной рабочей температуры рабочей среды +45°С давление насыщенных паров СУГ при такой температуре может достигать 1,6 МПа. </a:t>
            </a:r>
            <a:r>
              <a:rPr lang="ru-RU" sz="1200" b="1" i="1" dirty="0" smtClean="0">
                <a:solidFill>
                  <a:srgbClr val="FF0000"/>
                </a:solidFill>
              </a:rPr>
              <a:t>Данный факт указывает на то, что опасный производственный объект должен быть отнесен к III классу опасности, а не к IV, поскольку потенциально сосуд рассчитан на эксплуатацию с давлением до 1,8 МПа включительно.</a:t>
            </a:r>
          </a:p>
          <a:p>
            <a:pPr lvl="0"/>
            <a:r>
              <a:rPr lang="ru-RU" sz="1200" b="1" dirty="0" smtClean="0">
                <a:solidFill>
                  <a:prstClr val="black"/>
                </a:solidFill>
              </a:rPr>
              <a:t>* 	Кроме того, рабочее давление, как усматривается из материалов дела, указывается изготовителем на основании согласования с заказчиком. При этом, в такой ситуации, заслуживают внимания доводы заинтересованного лица о том, что рабочее давление сосудов - автоцистерн для транспортировки сжиженных углеводородных газов не может быть менее максимального значения давления насыщенных паров СУГ, установленного ГОСТ Р 52087-2003, то есть 1,6 МПа (включительно), а установление максимальной рабочей температуры спорных сосудов +45°С является дополнительным свидетельством их обоснованности.</a:t>
            </a:r>
          </a:p>
          <a:p>
            <a:pPr lvl="0"/>
            <a:r>
              <a:rPr lang="ru-RU" sz="1200" b="1" dirty="0" smtClean="0">
                <a:solidFill>
                  <a:prstClr val="black"/>
                </a:solidFill>
              </a:rPr>
              <a:t>	</a:t>
            </a:r>
            <a:r>
              <a:rPr lang="ru-RU" sz="1200" b="1" i="1" dirty="0" smtClean="0">
                <a:solidFill>
                  <a:srgbClr val="FF0000"/>
                </a:solidFill>
              </a:rPr>
              <a:t>Таким образом, Арбитражный суд Уральского округа указал на правомерность решения Уральского управления об отказе в предоставлении ИП Кириллову О.А. в предоставлении государственной услуги по регистрации ОПО в государственном реестре в связи с неверной идентификацией при присвоении класса опасности ОПО.</a:t>
            </a:r>
            <a:endParaRPr lang="ru-RU" sz="1200" b="1" i="1" dirty="0">
              <a:solidFill>
                <a:srgbClr val="FF0000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28" y="3651614"/>
            <a:ext cx="2684671" cy="28161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2464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&amp;Fcy;&amp;iecy;&amp;dcy;&amp;iecy;&amp;rcy;&amp;acy;&amp;lcy;&amp;softcy;&amp;ncy;&amp;acy;&amp;yacy; &amp;scy;&amp;lcy;&amp;ucy;&amp;zhcy;&amp;bcy;&amp;acy; &amp;pcy;&amp;ocy; &amp;ecy;&amp;kcy;&amp;ocy;&amp;lcy;&amp;ocy;&amp;gcy;&amp;icy;&amp;chcy;&amp;iecy;&amp;scy;&amp;kcy;&amp;ocy;&amp;mcy;&amp;ucy;, &amp;tcy;&amp;iecy;&amp;khcy;&amp;ncy;&amp;ocy;&amp;lcy;&amp;ocy;&amp;gcy;&amp;icy;&amp;chcy;&amp;iecy;&amp;scy;&amp;kcy;&amp;ocy;&amp;mcy;&amp;ucy; &amp;icy; &amp;acy;&amp;tcy;&amp;ocy;&amp;mcy;&amp;ncy;&amp;ocy;&amp;mcy;&amp;ucy; &amp;ncy;&amp;acy;&amp;dcy;&amp;zcy;&amp;ocy;&amp;rcy;&amp;ucy; &amp;Rcy;&amp;Ocy;&amp;Scy;&amp;Tcy;&amp;IEcy;&amp;KHcy;&amp;Ncy;&amp;Acy;&amp;Dcy;&amp;Zcy;&amp;Ocy;&amp;Rcy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20" y="143931"/>
            <a:ext cx="1223102" cy="1433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92131" y="281865"/>
            <a:ext cx="60887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2"/>
                </a:solidFill>
              </a:rPr>
              <a:t>Уральское управление Ростехнадзора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3059832" y="834971"/>
            <a:ext cx="5753309" cy="0"/>
          </a:xfrm>
          <a:prstGeom prst="line">
            <a:avLst/>
          </a:prstGeom>
          <a:ln w="15875">
            <a:solidFill>
              <a:schemeClr val="tx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433636" y="6276086"/>
            <a:ext cx="8417604" cy="7020"/>
          </a:xfrm>
          <a:prstGeom prst="line">
            <a:avLst/>
          </a:prstGeom>
          <a:ln w="15875">
            <a:solidFill>
              <a:schemeClr val="tx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95536" y="6283106"/>
            <a:ext cx="707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Blip>
                <a:blip r:embed="rId4"/>
              </a:buBlip>
            </a:pPr>
            <a:r>
              <a:rPr lang="ru-RU" b="1" dirty="0" smtClean="0">
                <a:solidFill>
                  <a:schemeClr val="tx2">
                    <a:lumMod val="75000"/>
                  </a:schemeClr>
                </a:solidFill>
              </a:rPr>
              <a:t>11</a:t>
            </a:r>
            <a:endParaRPr lang="ru-RU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2" name="Подзаголовок 9">
            <a:extLst>
              <a:ext uri="{FF2B5EF4-FFF2-40B4-BE49-F238E27FC236}">
                <a16:creationId xmlns="" xmlns:a16="http://schemas.microsoft.com/office/drawing/2014/main" id="{0CBAD4E7-36DA-4C04-8383-DD01F53BC733}"/>
              </a:ext>
            </a:extLst>
          </p:cNvPr>
          <p:cNvSpPr txBox="1">
            <a:spLocks/>
          </p:cNvSpPr>
          <p:nvPr/>
        </p:nvSpPr>
        <p:spPr>
          <a:xfrm>
            <a:off x="4034698" y="5782284"/>
            <a:ext cx="2635214" cy="4560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buFont typeface="Calibri" panose="020F0502020204030204" pitchFamily="34" charset="0"/>
              <a:buChar char="₋"/>
            </a:pPr>
            <a:r>
              <a:rPr lang="ru-RU" sz="1000" b="1" dirty="0">
                <a:solidFill>
                  <a:schemeClr val="bg1"/>
                </a:solidFill>
              </a:rPr>
              <a:t>Исходный ресурс: </a:t>
            </a:r>
            <a:r>
              <a:rPr lang="en-US" sz="1000" b="1" dirty="0">
                <a:solidFill>
                  <a:schemeClr val="bg1"/>
                </a:solidFill>
              </a:rPr>
              <a:t>yandex.ru</a:t>
            </a:r>
            <a:endParaRPr lang="ru-RU" sz="1000" b="1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49159" y="1484784"/>
            <a:ext cx="8102082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 smtClean="0">
                <a:solidFill>
                  <a:srgbClr val="FF0000"/>
                </a:solidFill>
              </a:rPr>
              <a:t>Дело № 46018/2018</a:t>
            </a:r>
          </a:p>
          <a:p>
            <a:pPr algn="just"/>
            <a:r>
              <a:rPr lang="ru-RU" sz="1400" dirty="0" smtClean="0"/>
              <a:t>	</a:t>
            </a:r>
            <a:r>
              <a:rPr lang="ru-RU" sz="1400" b="1" smtClean="0"/>
              <a:t>В 2018 </a:t>
            </a:r>
            <a:r>
              <a:rPr lang="ru-RU" sz="1400" b="1" dirty="0"/>
              <a:t>году Общество с </a:t>
            </a:r>
            <a:r>
              <a:rPr lang="ru-RU" sz="1600" b="1" dirty="0"/>
              <a:t>ограниченной ответственностью «Паркет-Бел» (далее – ООО «Паркет-Бел») также обратилось с заявлением о регистрации опасного производственного объекта (далее – АГЗС) в государственном реестре, присвоив объекту IV класс опасности.</a:t>
            </a:r>
          </a:p>
          <a:p>
            <a:pPr algn="just"/>
            <a:r>
              <a:rPr lang="ru-RU" sz="1600" b="1" dirty="0" smtClean="0"/>
              <a:t>	Управлением </a:t>
            </a:r>
            <a:r>
              <a:rPr lang="ru-RU" sz="1600" b="1" dirty="0"/>
              <a:t>в предоставлении государственной услуги также было отказано по изложенным выше основаниям.</a:t>
            </a:r>
          </a:p>
          <a:p>
            <a:pPr algn="just"/>
            <a:r>
              <a:rPr lang="ru-RU" sz="1600" b="1" dirty="0" smtClean="0"/>
              <a:t>	Не </a:t>
            </a:r>
            <a:r>
              <a:rPr lang="ru-RU" sz="1600" b="1" dirty="0"/>
              <a:t>согласившись с решением административного органа Общество обратилось в суд.</a:t>
            </a:r>
          </a:p>
          <a:p>
            <a:pPr algn="just"/>
            <a:r>
              <a:rPr lang="ru-RU" sz="1600" b="1" dirty="0" smtClean="0"/>
              <a:t>	Решением </a:t>
            </a:r>
            <a:r>
              <a:rPr lang="ru-RU" sz="1600" b="1" dirty="0"/>
              <a:t>Арбитражного суда Свердловской области от </a:t>
            </a:r>
            <a:r>
              <a:rPr lang="ru-RU" sz="1600" b="1" dirty="0" smtClean="0"/>
              <a:t>29.10.2018 </a:t>
            </a:r>
            <a:r>
              <a:rPr lang="ru-RU" sz="1600" b="1" dirty="0"/>
              <a:t>по делу №А60-46018/2018 заявленные требования Общества были удовлетворены.</a:t>
            </a:r>
          </a:p>
          <a:p>
            <a:pPr algn="just"/>
            <a:r>
              <a:rPr lang="ru-RU" sz="1600" b="1" dirty="0" smtClean="0"/>
              <a:t>	Постановлением </a:t>
            </a:r>
            <a:r>
              <a:rPr lang="ru-RU" sz="1600" b="1" dirty="0"/>
              <a:t>17-го Арбитражного апелляционного суда от 12.12.2018 по жалобе Управления решение суда первой инстанции  было отменено.</a:t>
            </a:r>
          </a:p>
          <a:p>
            <a:pPr algn="just"/>
            <a:r>
              <a:rPr lang="ru-RU" sz="1600" b="1" dirty="0" smtClean="0">
                <a:solidFill>
                  <a:srgbClr val="FF0000"/>
                </a:solidFill>
              </a:rPr>
              <a:t>	В </a:t>
            </a:r>
            <a:r>
              <a:rPr lang="ru-RU" sz="1600" b="1" dirty="0">
                <a:solidFill>
                  <a:srgbClr val="FF0000"/>
                </a:solidFill>
              </a:rPr>
              <a:t>судебном акте суд апелляционной инстанции, поддержав доводы Управления указал, что опасный производственный объект – АГЗС, на которой используется СУГ должен быть отнесен к III классу опасности, а не к IV.</a:t>
            </a:r>
          </a:p>
          <a:p>
            <a:pPr algn="just"/>
            <a:r>
              <a:rPr lang="ru-RU" sz="1600" b="1" dirty="0" smtClean="0">
                <a:solidFill>
                  <a:srgbClr val="FF0000"/>
                </a:solidFill>
              </a:rPr>
              <a:t>	Арбитражный </a:t>
            </a:r>
            <a:r>
              <a:rPr lang="ru-RU" sz="1600" b="1" dirty="0">
                <a:solidFill>
                  <a:srgbClr val="FF0000"/>
                </a:solidFill>
              </a:rPr>
              <a:t>суд Уральского округа постановлением от 26.04.2019 поддержал позицию Уральского управления, отказывая ООО «Паркет-Бел» в удовлетворении заявленных требований.</a:t>
            </a:r>
            <a:endParaRPr lang="ru-RU" sz="1600" b="1" dirty="0">
              <a:solidFill>
                <a:srgbClr val="FF0000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458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&amp;Fcy;&amp;iecy;&amp;dcy;&amp;iecy;&amp;rcy;&amp;acy;&amp;lcy;&amp;softcy;&amp;ncy;&amp;acy;&amp;yacy; &amp;scy;&amp;lcy;&amp;ucy;&amp;zhcy;&amp;bcy;&amp;acy; &amp;pcy;&amp;ocy; &amp;ecy;&amp;kcy;&amp;ocy;&amp;lcy;&amp;ocy;&amp;gcy;&amp;icy;&amp;chcy;&amp;iecy;&amp;scy;&amp;kcy;&amp;ocy;&amp;mcy;&amp;ucy;, &amp;tcy;&amp;iecy;&amp;khcy;&amp;ncy;&amp;ocy;&amp;lcy;&amp;ocy;&amp;gcy;&amp;icy;&amp;chcy;&amp;iecy;&amp;scy;&amp;kcy;&amp;ocy;&amp;mcy;&amp;ucy; &amp;icy; &amp;acy;&amp;tcy;&amp;ocy;&amp;mcy;&amp;ncy;&amp;ocy;&amp;mcy;&amp;ucy; &amp;ncy;&amp;acy;&amp;dcy;&amp;zcy;&amp;ocy;&amp;rcy;&amp;ucy; &amp;Rcy;&amp;Ocy;&amp;Scy;&amp;Tcy;&amp;IEcy;&amp;KHcy;&amp;Ncy;&amp;Acy;&amp;Dcy;&amp;Zcy;&amp;Ocy;&amp;Rcy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20" y="143931"/>
            <a:ext cx="1223102" cy="1433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92131" y="281865"/>
            <a:ext cx="60887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2"/>
                </a:solidFill>
              </a:rPr>
              <a:t>Уральское управление Ростехнадзора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3059832" y="834971"/>
            <a:ext cx="5753309" cy="0"/>
          </a:xfrm>
          <a:prstGeom prst="line">
            <a:avLst/>
          </a:prstGeom>
          <a:ln w="15875">
            <a:solidFill>
              <a:schemeClr val="tx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433636" y="6276086"/>
            <a:ext cx="8417604" cy="7020"/>
          </a:xfrm>
          <a:prstGeom prst="line">
            <a:avLst/>
          </a:prstGeom>
          <a:ln w="15875">
            <a:solidFill>
              <a:schemeClr val="tx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95536" y="6283106"/>
            <a:ext cx="707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Blip>
                <a:blip r:embed="rId4"/>
              </a:buBlip>
            </a:pPr>
            <a:r>
              <a:rPr lang="ru-RU" b="1" dirty="0" smtClean="0">
                <a:solidFill>
                  <a:schemeClr val="tx2"/>
                </a:solidFill>
              </a:rPr>
              <a:t>12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73CBA1E9-0A2A-42B7-B50F-967FDDFE1597}"/>
              </a:ext>
            </a:extLst>
          </p:cNvPr>
          <p:cNvSpPr txBox="1"/>
          <p:nvPr/>
        </p:nvSpPr>
        <p:spPr>
          <a:xfrm>
            <a:off x="469382" y="1760433"/>
            <a:ext cx="4343795" cy="40164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1500" dirty="0" smtClean="0"/>
              <a:t>	</a:t>
            </a:r>
            <a:r>
              <a:rPr lang="ru-RU" sz="1500" b="1" dirty="0" smtClean="0"/>
              <a:t>Верховный </a:t>
            </a:r>
            <a:r>
              <a:rPr lang="ru-RU" sz="1500" b="1" dirty="0"/>
              <a:t>суд Российской Федерации в судебном акте от 22.04.2019 отказывая в передаче кассационного представления ИП Кириллова О.А.  в судебной Коллегии Верховного суда РФ определил, что </a:t>
            </a:r>
            <a:r>
              <a:rPr lang="ru-RU" sz="1500" b="1" i="1" dirty="0">
                <a:solidFill>
                  <a:srgbClr val="FF0000"/>
                </a:solidFill>
              </a:rPr>
              <a:t>указание в паспорте рабочего давления 1,57 МПа однозначно не свидетельствует, что фактически организация не будет допускать достижения давления до 1,6 МПа (включительно) и более</a:t>
            </a:r>
            <a:r>
              <a:rPr lang="ru-RU" sz="1500" b="1" dirty="0"/>
              <a:t>; рабочее давление, указывается изготовителем на основании согласования с заказчиком и не может быть менее максимального значения давления насыщенных паров сжиженных  углеводородных газов (СУГ), установленного ГОСТ Р 52087-2003, то есть 1,6 МПа (включительно) с учетом технической характеристики максимальной рабочей температуры спорных сосудов +45.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="" xmlns:a16="http://schemas.microsoft.com/office/drawing/2014/main" id="{8A6276E0-04E9-45A9-BD60-0510FB11EA09}"/>
              </a:ext>
            </a:extLst>
          </p:cNvPr>
          <p:cNvSpPr/>
          <p:nvPr/>
        </p:nvSpPr>
        <p:spPr>
          <a:xfrm>
            <a:off x="5891826" y="2538436"/>
            <a:ext cx="1704510" cy="890564"/>
          </a:xfrm>
          <a:prstGeom prst="roundRect">
            <a:avLst/>
          </a:prstGeom>
          <a:noFill/>
          <a:ln w="381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E279AB69-D62C-4DE3-855F-009C69CBF91D}"/>
              </a:ext>
            </a:extLst>
          </p:cNvPr>
          <p:cNvSpPr txBox="1"/>
          <p:nvPr/>
        </p:nvSpPr>
        <p:spPr>
          <a:xfrm>
            <a:off x="5759516" y="6301719"/>
            <a:ext cx="872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tx2"/>
                </a:solidFill>
              </a:rPr>
              <a:t>             </a:t>
            </a:r>
          </a:p>
        </p:txBody>
      </p:sp>
      <p:pic>
        <p:nvPicPr>
          <p:cNvPr id="3074" name="Picture 2" descr="D:\Документы\Доклад + презентация Д.В. Дрок\Презентация + доклад Д.В. Дрок\Определение ВС РФ - 00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4632" y="1412776"/>
            <a:ext cx="3395540" cy="4802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8522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&amp;Fcy;&amp;iecy;&amp;dcy;&amp;iecy;&amp;rcy;&amp;acy;&amp;lcy;&amp;softcy;&amp;ncy;&amp;acy;&amp;yacy; &amp;scy;&amp;lcy;&amp;ucy;&amp;zhcy;&amp;bcy;&amp;acy; &amp;pcy;&amp;ocy; &amp;ecy;&amp;kcy;&amp;ocy;&amp;lcy;&amp;ocy;&amp;gcy;&amp;icy;&amp;chcy;&amp;iecy;&amp;scy;&amp;kcy;&amp;ocy;&amp;mcy;&amp;ucy;, &amp;tcy;&amp;iecy;&amp;khcy;&amp;ncy;&amp;ocy;&amp;lcy;&amp;ocy;&amp;gcy;&amp;icy;&amp;chcy;&amp;iecy;&amp;scy;&amp;kcy;&amp;ocy;&amp;mcy;&amp;ucy; &amp;icy; &amp;acy;&amp;tcy;&amp;ocy;&amp;mcy;&amp;ncy;&amp;ocy;&amp;mcy;&amp;ucy; &amp;ncy;&amp;acy;&amp;dcy;&amp;zcy;&amp;ocy;&amp;rcy;&amp;ucy; &amp;Rcy;&amp;Ocy;&amp;Scy;&amp;Tcy;&amp;IEcy;&amp;KHcy;&amp;Ncy;&amp;Acy;&amp;Dcy;&amp;Zcy;&amp;Ocy;&amp;Rcy;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20" y="143931"/>
            <a:ext cx="1223102" cy="14336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892131" y="281865"/>
            <a:ext cx="60887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chemeClr val="tx2"/>
                </a:solidFill>
              </a:rPr>
              <a:t>Уральское управление Ростехнадзора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3059832" y="834971"/>
            <a:ext cx="5753309" cy="0"/>
          </a:xfrm>
          <a:prstGeom prst="line">
            <a:avLst/>
          </a:prstGeom>
          <a:ln w="15875">
            <a:solidFill>
              <a:schemeClr val="tx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433636" y="6276086"/>
            <a:ext cx="8417604" cy="7020"/>
          </a:xfrm>
          <a:prstGeom prst="line">
            <a:avLst/>
          </a:prstGeom>
          <a:ln w="15875">
            <a:solidFill>
              <a:schemeClr val="tx2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395536" y="6283106"/>
            <a:ext cx="707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Blip>
                <a:blip r:embed="rId4"/>
              </a:buBlip>
            </a:pPr>
            <a:r>
              <a:rPr lang="ru-RU" b="1" dirty="0" smtClean="0">
                <a:solidFill>
                  <a:schemeClr val="tx2"/>
                </a:solidFill>
              </a:rPr>
              <a:t>13</a:t>
            </a:r>
            <a:endParaRPr lang="ru-RU" b="1" dirty="0">
              <a:solidFill>
                <a:schemeClr val="tx2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="" xmlns:a16="http://schemas.microsoft.com/office/drawing/2014/main" id="{73CBA1E9-0A2A-42B7-B50F-967FDDFE1597}"/>
              </a:ext>
            </a:extLst>
          </p:cNvPr>
          <p:cNvSpPr txBox="1"/>
          <p:nvPr/>
        </p:nvSpPr>
        <p:spPr>
          <a:xfrm>
            <a:off x="1475656" y="1577567"/>
            <a:ext cx="704945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1300" b="1" dirty="0" smtClean="0"/>
              <a:t>	Неверная </a:t>
            </a:r>
            <a:r>
              <a:rPr lang="ru-RU" sz="1300" b="1" dirty="0"/>
              <a:t>идентификация ОПО, связанная с присвоением объекту IV класса опасности в дальнейшем освобождает эксплуатирующие организации от выполнения ряда требований в области промышленной безопасности, в том числе, получения лицензии на осуществление соответствующего вида деятельности. Также в отношении объектов </a:t>
            </a:r>
            <a:r>
              <a:rPr lang="ru-RU" sz="1300" b="1" dirty="0" smtClean="0"/>
              <a:t>.</a:t>
            </a:r>
          </a:p>
          <a:p>
            <a:pPr algn="just"/>
            <a:r>
              <a:rPr lang="ru-RU" sz="1300" b="1" dirty="0" smtClean="0"/>
              <a:t>	С </a:t>
            </a:r>
            <a:r>
              <a:rPr lang="ru-RU" sz="1300" b="1" dirty="0"/>
              <a:t>учетом изложенного, и руководствуясь судебной </a:t>
            </a:r>
            <a:r>
              <a:rPr lang="ru-RU" sz="1300" b="1" dirty="0" smtClean="0"/>
              <a:t>практикой,  </a:t>
            </a:r>
            <a:r>
              <a:rPr lang="ru-RU" sz="1300" b="1" dirty="0"/>
              <a:t>необходимо обеспечить согласованный и единообразный подход  к осуществлению контрольно-надзорной деятельности в отношении ОПО с сосудами СУГ, а также обеспечить предоставление территориальными органами государственных услуг, связанных с государственной регистраций указанных ОПО в государственном реестре с учетом требований законодательства, федеральных норм и правил в области промышленной безопасности, а также указаний и разъяснений Ростехнадзора.</a:t>
            </a:r>
          </a:p>
          <a:p>
            <a:pPr lvl="0"/>
            <a:endParaRPr lang="ru-RU" sz="1300" b="1" dirty="0"/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E279AB69-D62C-4DE3-855F-009C69CBF91D}"/>
              </a:ext>
            </a:extLst>
          </p:cNvPr>
          <p:cNvSpPr txBox="1"/>
          <p:nvPr/>
        </p:nvSpPr>
        <p:spPr>
          <a:xfrm>
            <a:off x="5759516" y="6301719"/>
            <a:ext cx="8723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chemeClr val="tx2"/>
                </a:solidFill>
              </a:rPr>
              <a:t>             </a:t>
            </a:r>
          </a:p>
        </p:txBody>
      </p:sp>
      <p:pic>
        <p:nvPicPr>
          <p:cNvPr id="4098" name="Picture 2" descr="D:\Документы\Доклад + презентация Д.В. Дрок\Слайд к отсутствию проверок для 4 класса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11" y="4025681"/>
            <a:ext cx="5864175" cy="2238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309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2674206"/>
              </p:ext>
            </p:extLst>
          </p:nvPr>
        </p:nvGraphicFramePr>
        <p:xfrm>
          <a:off x="107506" y="0"/>
          <a:ext cx="8928988" cy="15121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3225"/>
                <a:gridCol w="818490"/>
                <a:gridCol w="744082"/>
                <a:gridCol w="669674"/>
                <a:gridCol w="669674"/>
                <a:gridCol w="744082"/>
                <a:gridCol w="595266"/>
                <a:gridCol w="967308"/>
                <a:gridCol w="1116124"/>
                <a:gridCol w="818490"/>
                <a:gridCol w="595266"/>
                <a:gridCol w="595266"/>
                <a:gridCol w="372041"/>
              </a:tblGrid>
              <a:tr h="303975"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№ </a:t>
                      </a:r>
                      <a:r>
                        <a:rPr lang="ru-RU" sz="500" dirty="0" err="1">
                          <a:effectLst/>
                        </a:rPr>
                        <a:t>пп</a:t>
                      </a:r>
                      <a:endParaRPr lang="ru-RU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85" marR="40285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Наименование </a:t>
                      </a:r>
                      <a:br>
                        <a:rPr lang="ru-RU" sz="500" dirty="0">
                          <a:effectLst/>
                        </a:rPr>
                      </a:br>
                      <a:r>
                        <a:rPr lang="ru-RU" sz="500" dirty="0">
                          <a:effectLst/>
                        </a:rPr>
                        <a:t>и рег. номер ОПО, дата ввода в эксплуатацию, даты проведения плановых или внеплановых проверок (если проводились, реквизиты итогового документа)</a:t>
                      </a:r>
                      <a:endParaRPr lang="ru-RU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85" marR="40285" marT="0" marB="0" anchor="ctr"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Эксплуатирующая организация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85" marR="40285" marT="0" marB="0" anchor="ctr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Краткая информация о сведениях, характеризующих ОПО, представленных при его регистрации, а также данные полученные в ходе проверок ОПО (если проводились) и при постановке на учет сосудов, в том числе: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85" marR="4028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Сведения о документах, использованных (послуживших) в качестве основания (основанием) для присвоения III или IV класса опасности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85" marR="40285" marT="0" marB="0" anchor="ctr"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Прим.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85" marR="40285" marT="0" marB="0" anchor="ctr"/>
                </a:tc>
              </a:tr>
              <a:tr h="1206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Cосуды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85" marR="40285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Насосы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85" marR="40285" marT="0" marB="0" anchor="ctr"/>
                </a:tc>
                <a:tc gridSpan="4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0875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ru-RU" sz="500">
                          <a:effectLst/>
                        </a:rPr>
                        <a:t>Исполнение, предприятие-изготовитель, даты изготовления </a:t>
                      </a:r>
                      <a:br>
                        <a:rPr lang="ru-RU" sz="500">
                          <a:effectLst/>
                        </a:rPr>
                      </a:br>
                      <a:r>
                        <a:rPr lang="ru-RU" sz="500">
                          <a:effectLst/>
                        </a:rPr>
                        <a:t>и ввода в эксплуатацию, паспортные характеристики 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85" marR="402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Наименование </a:t>
                      </a:r>
                      <a:br>
                        <a:rPr lang="ru-RU" sz="500">
                          <a:effectLst/>
                        </a:rPr>
                      </a:br>
                      <a:r>
                        <a:rPr lang="ru-RU" sz="500">
                          <a:effectLst/>
                        </a:rPr>
                        <a:t>и реквизиты документа определяющего возможность применения сосуда на ОПО 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85" marR="402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Предохранитель-</a:t>
                      </a:r>
                      <a:r>
                        <a:rPr lang="ru-RU" sz="500" dirty="0" err="1">
                          <a:effectLst/>
                        </a:rPr>
                        <a:t>ные</a:t>
                      </a:r>
                      <a:r>
                        <a:rPr lang="ru-RU" sz="500" dirty="0">
                          <a:effectLst/>
                        </a:rPr>
                        <a:t> клапаны </a:t>
                      </a:r>
                      <a:endParaRPr lang="ru-RU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85" marR="402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Манометры 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85" marR="402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Технические характеристики согласно: паспорту / сведений на сайте производителя / сведений из технологической части проекта ОПО, предоставляемой при регистрации ОПО в госреестре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85" marR="402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Техническая документация изготовителя (паспорт, руководство по эксплуатации)</a:t>
                      </a:r>
                      <a:br>
                        <a:rPr lang="ru-RU" sz="500">
                          <a:effectLst/>
                        </a:rPr>
                      </a:br>
                      <a:r>
                        <a:rPr lang="ru-RU" sz="500">
                          <a:effectLst/>
                        </a:rPr>
                        <a:t>основные сведения о технических характеристиках оборудования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85" marR="402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Текстовая часть подраздела «Технологические решения» проектной документации (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85" marR="402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Заключение экспертизы) 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85" marR="40285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Письмо изготовителя о возможности снижения рабочего давления сосуда СУГ (реквизиты письма, копия письма)</a:t>
                      </a:r>
                      <a:endParaRPr lang="ru-RU" sz="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85" marR="4028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 </a:t>
                      </a:r>
                      <a:endParaRPr lang="ru-RU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0285" marR="40285" marT="0" marB="0" anchor="ctr"/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6149996"/>
              </p:ext>
            </p:extLst>
          </p:nvPr>
        </p:nvGraphicFramePr>
        <p:xfrm>
          <a:off x="107505" y="1537978"/>
          <a:ext cx="8928991" cy="24482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8550"/>
                <a:gridCol w="794388"/>
                <a:gridCol w="727897"/>
                <a:gridCol w="709233"/>
                <a:gridCol w="668989"/>
                <a:gridCol w="744229"/>
                <a:gridCol w="578585"/>
                <a:gridCol w="982777"/>
                <a:gridCol w="1084264"/>
                <a:gridCol w="826467"/>
                <a:gridCol w="578585"/>
                <a:gridCol w="631661"/>
                <a:gridCol w="363366"/>
              </a:tblGrid>
              <a:tr h="244827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9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56" marR="45156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Станция газозаправочная (автомобильная) А67-02938-0015 III класса опасности; 2018 год; внеплановая выездная проверка (акт проверки от 09.10.2018 № 85/08-09-2018/А)</a:t>
                      </a:r>
                      <a:endParaRPr lang="ru-RU" sz="900" b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56" marR="4515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"Байкалнефть"</a:t>
                      </a:r>
                      <a:endParaRPr lang="ru-RU" sz="900" b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56" marR="4515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Наземное; 1 емкость (резервуар 18-1,57-1600-Н1 СУГ) объемом 18 м3; 2019 год, расчетное и рабочее давление 1,57 Мпа, температура - от -40 до +50</a:t>
                      </a:r>
                      <a:endParaRPr lang="ru-RU" sz="900" b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56" marR="4515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сертификат  соответствия  №ТС RU C-RU.FД84.В.00008</a:t>
                      </a:r>
                      <a:endParaRPr lang="ru-RU" sz="900" b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56" marR="4515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RS 3132,  RS3136, 3127 1/4</a:t>
                      </a:r>
                      <a:endParaRPr lang="ru-RU" sz="900" b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56" marR="4515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 точности  2,5</a:t>
                      </a:r>
                      <a:endParaRPr lang="ru-RU" sz="900" b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56" marR="4515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НСВ-32</a:t>
                      </a:r>
                      <a:endParaRPr lang="ru-RU" sz="900" b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56" marR="4515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паспорт и руководство по эксплуатаци</a:t>
                      </a:r>
                      <a:endParaRPr lang="ru-RU" sz="900" b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56" marR="4515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5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Текстовая часть подраздела «Технологические решения» проектной документации не представлялась при регистрации ОПО, т.к. ОПО зарегистрирован до вступления в силу </a:t>
                      </a:r>
                      <a:r>
                        <a:rPr lang="ru-RU" sz="9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14.02.2017 Административного регламента … с данным требованием</a:t>
                      </a:r>
                      <a:endParaRPr lang="ru-RU" sz="9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56" marR="45156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применялись</a:t>
                      </a:r>
                      <a:endParaRPr lang="ru-RU" sz="9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56" marR="4515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56" marR="45156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900" b="0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900" b="0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5156" marR="45156" marT="0" marB="0"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3302195"/>
              </p:ext>
            </p:extLst>
          </p:nvPr>
        </p:nvGraphicFramePr>
        <p:xfrm>
          <a:off x="107505" y="4077072"/>
          <a:ext cx="8928991" cy="39136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5172"/>
                <a:gridCol w="753763"/>
                <a:gridCol w="722484"/>
                <a:gridCol w="691752"/>
                <a:gridCol w="878461"/>
                <a:gridCol w="696970"/>
                <a:gridCol w="618112"/>
                <a:gridCol w="817577"/>
                <a:gridCol w="1068649"/>
                <a:gridCol w="821636"/>
                <a:gridCol w="575203"/>
                <a:gridCol w="644205"/>
                <a:gridCol w="345007"/>
              </a:tblGrid>
              <a:tr h="136603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92" marR="44892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Станция газозаправочная (автомобильная), </a:t>
                      </a:r>
                      <a:r>
                        <a:rPr lang="ru-RU" sz="10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Кадала</a:t>
                      </a:r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А67-02938-0017 </a:t>
                      </a:r>
                      <a:endParaRPr lang="ru-RU" sz="1000" b="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IV </a:t>
                      </a:r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класса опасности;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2019 год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92" marR="448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ООО "</a:t>
                      </a:r>
                      <a:r>
                        <a:rPr lang="ru-RU" sz="1000" b="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Байкалнефть</a:t>
                      </a:r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"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92" marR="448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Наземное; 1 емкость (резервуар 18-1,57-1600-Н1 СУГ) объемом 18 м3; 2019 год, расчетное и рабочее давление 1,57 Мпа, температура - от -40 до +50</a:t>
                      </a:r>
                      <a:endParaRPr lang="ru-RU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92" marR="448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сертификат  соответствия  №ТС RU C-RU.FД84.В.00008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92" marR="448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RS 3132,  RS3136, 3127 1/4</a:t>
                      </a:r>
                      <a:endParaRPr lang="ru-RU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92" marR="4489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класс точности  2,5</a:t>
                      </a:r>
                      <a:endParaRPr lang="ru-RU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92" marR="448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НСВ-32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92" marR="448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паспорт и руководство по эксплуатаци</a:t>
                      </a:r>
                      <a:endParaRPr lang="ru-RU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92" marR="4489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Текстовая часть подраздела «Технологические решения» проектной документации не представлялась при регистрации ОПО, т.к. ОПО зарегистрирован до вступления в силу 14.02.2017 Административного регламента … с данным требованием</a:t>
                      </a:r>
                      <a:endParaRPr lang="ru-RU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92" marR="4489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применялись</a:t>
                      </a:r>
                      <a:endParaRPr lang="ru-RU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92" marR="4489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92" marR="44892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000" b="0" dirty="0"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4892" marR="4489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647949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265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50026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241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04664"/>
            <a:ext cx="871296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Решением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Совета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Евразийской экономической комиссии от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9 августа 2016 года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68 </a:t>
            </a:r>
          </a:p>
          <a:p>
            <a:pPr algn="ctr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 технический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регламент Евразийского экономического союза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«Требования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сжиженным углеводородным газам для использования их в качестве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топлива»</a:t>
            </a:r>
            <a:b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ЕАЭС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036/2016:</a:t>
            </a:r>
          </a:p>
          <a:p>
            <a:pPr algn="just"/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Паспорт качества и декларация о соответствии поставляемой партии СУГ требованиям ТР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ЕАЭС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036/2016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ru-RU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физико-химическим и эксплуатационным показателям сжиженных углеводородных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газов.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Приложение к ТР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ЕАЭС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036/2016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251520" y="2852936"/>
          <a:ext cx="8712968" cy="3425947"/>
        </p:xfrm>
        <a:graphic>
          <a:graphicData uri="http://schemas.openxmlformats.org/drawingml/2006/table">
            <a:tbl>
              <a:tblPr/>
              <a:tblGrid>
                <a:gridCol w="2360944"/>
                <a:gridCol w="3176012"/>
                <a:gridCol w="3176012"/>
              </a:tblGrid>
              <a:tr h="186003"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 </a:t>
                      </a:r>
                    </a:p>
                  </a:txBody>
                  <a:tcPr marL="24646" marR="24646" marT="12323" marB="1232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Норма для сжиженных углеводородных газов, используемых для коммунально-бытового и производственного потребления в качестве топлива </a:t>
                      </a:r>
                    </a:p>
                  </a:txBody>
                  <a:tcPr marL="24646" marR="24646" marT="12323" marB="1232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Норма для сжиженных углеводородных газов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используемых в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качестве </a:t>
                      </a:r>
                      <a:r>
                        <a:rPr lang="ru-RU" sz="1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моторного топлива для автомобильного транспорта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24646" marR="24646" marT="12323" marB="12323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2207">
                <a:tc>
                  <a:txBody>
                    <a:bodyPr/>
                    <a:lstStyle/>
                    <a:p>
                      <a:r>
                        <a:rPr lang="ru-RU" sz="500" dirty="0">
                          <a:effectLst/>
                        </a:rPr>
                        <a:t>Октановое число, не менее</a:t>
                      </a:r>
                      <a:br>
                        <a:rPr lang="ru-RU" sz="500" dirty="0">
                          <a:effectLst/>
                        </a:rPr>
                      </a:br>
                      <a:endParaRPr lang="ru-RU" sz="500" dirty="0">
                        <a:effectLst/>
                      </a:endParaRPr>
                    </a:p>
                  </a:txBody>
                  <a:tcPr marL="24646" marR="24646" marT="12323" marB="1232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 dirty="0">
                          <a:effectLst/>
                        </a:rPr>
                        <a:t>-</a:t>
                      </a:r>
                    </a:p>
                  </a:txBody>
                  <a:tcPr marL="24646" marR="24646" marT="12323" marB="1232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 dirty="0">
                          <a:effectLst/>
                        </a:rPr>
                        <a:t>89,0 </a:t>
                      </a:r>
                    </a:p>
                  </a:txBody>
                  <a:tcPr marL="24646" marR="24646" marT="12323" marB="12323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33843">
                <a:tc>
                  <a:txBody>
                    <a:bodyPr/>
                    <a:lstStyle/>
                    <a:p>
                      <a:r>
                        <a:rPr lang="ru-RU" sz="500" dirty="0">
                          <a:effectLst/>
                        </a:rPr>
                        <a:t>Массовая доля суммы непредельных углеводородов, %, не более</a:t>
                      </a:r>
                      <a:br>
                        <a:rPr lang="ru-RU" sz="500" dirty="0">
                          <a:effectLst/>
                        </a:rPr>
                      </a:br>
                      <a:endParaRPr lang="ru-RU" sz="500" dirty="0">
                        <a:effectLst/>
                      </a:endParaRPr>
                    </a:p>
                  </a:txBody>
                  <a:tcPr marL="24646" marR="24646" marT="12323" marB="1232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-</a:t>
                      </a:r>
                    </a:p>
                  </a:txBody>
                  <a:tcPr marL="24646" marR="24646" marT="12323" marB="1232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6,0 </a:t>
                      </a:r>
                    </a:p>
                  </a:txBody>
                  <a:tcPr marL="24646" marR="24646" marT="12323" marB="1232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38762">
                <a:tc>
                  <a:txBody>
                    <a:bodyPr/>
                    <a:lstStyle/>
                    <a:p>
                      <a:pPr marL="72000"/>
                      <a:r>
                        <a:rPr lang="ru-RU" sz="14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Давление насыщенных 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паров, избыточное, </a:t>
                      </a:r>
                      <a:r>
                        <a:rPr lang="ru-RU" sz="14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МПа, при температуре:</a:t>
                      </a:r>
                      <a:r>
                        <a:rPr lang="ru-RU" sz="500" dirty="0">
                          <a:effectLst/>
                        </a:rPr>
                        <a:t/>
                      </a:r>
                      <a:br>
                        <a:rPr lang="ru-RU" sz="500" dirty="0">
                          <a:effectLst/>
                        </a:rPr>
                      </a:br>
                      <a:endParaRPr lang="ru-RU" sz="500" dirty="0">
                        <a:effectLst/>
                      </a:endParaRPr>
                    </a:p>
                  </a:txBody>
                  <a:tcPr marL="24646" marR="24646" marT="12323" marB="1232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500">
                        <a:effectLst/>
                      </a:endParaRPr>
                    </a:p>
                  </a:txBody>
                  <a:tcPr marL="24646" marR="24646" marT="12323" marB="1232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ru-RU" sz="500">
                        <a:effectLst/>
                      </a:endParaRPr>
                    </a:p>
                  </a:txBody>
                  <a:tcPr marL="24646" marR="24646" marT="12323" marB="1232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207">
                <a:tc>
                  <a:txBody>
                    <a:bodyPr/>
                    <a:lstStyle/>
                    <a:p>
                      <a:pPr marL="72000"/>
                      <a:r>
                        <a:rPr lang="ru-RU" sz="14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плюс 45°С, не более</a:t>
                      </a:r>
                      <a:r>
                        <a:rPr lang="ru-RU" sz="500" dirty="0">
                          <a:effectLst/>
                        </a:rPr>
                        <a:t/>
                      </a:r>
                      <a:br>
                        <a:rPr lang="ru-RU" sz="500" dirty="0">
                          <a:effectLst/>
                        </a:rPr>
                      </a:br>
                      <a:endParaRPr lang="ru-RU" sz="500" dirty="0">
                        <a:effectLst/>
                      </a:endParaRPr>
                    </a:p>
                  </a:txBody>
                  <a:tcPr marL="24646" marR="24646" marT="12323" marB="1232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 </a:t>
                      </a:r>
                    </a:p>
                  </a:txBody>
                  <a:tcPr marL="24646" marR="24646" marT="12323" marB="1232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 </a:t>
                      </a:r>
                    </a:p>
                  </a:txBody>
                  <a:tcPr marL="24646" marR="24646" marT="12323" marB="1232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2207">
                <a:tc>
                  <a:txBody>
                    <a:bodyPr/>
                    <a:lstStyle/>
                    <a:p>
                      <a:r>
                        <a:rPr lang="ru-RU" sz="500">
                          <a:effectLst/>
                        </a:rPr>
                        <a:t>минус 20°С, не менее</a:t>
                      </a:r>
                      <a:br>
                        <a:rPr lang="ru-RU" sz="500">
                          <a:effectLst/>
                        </a:rPr>
                      </a:br>
                      <a:endParaRPr lang="ru-RU" sz="500">
                        <a:effectLst/>
                      </a:endParaRPr>
                    </a:p>
                  </a:txBody>
                  <a:tcPr marL="24646" marR="24646" marT="12323" marB="1232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-</a:t>
                      </a:r>
                    </a:p>
                  </a:txBody>
                  <a:tcPr marL="24646" marR="24646" marT="12323" marB="1232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0,07 </a:t>
                      </a:r>
                    </a:p>
                  </a:txBody>
                  <a:tcPr marL="24646" marR="24646" marT="12323" marB="1232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39531">
                <a:tc>
                  <a:txBody>
                    <a:bodyPr/>
                    <a:lstStyle/>
                    <a:p>
                      <a:r>
                        <a:rPr lang="ru-RU" sz="500">
                          <a:effectLst/>
                        </a:rPr>
                        <a:t>Массовая доля сероводорода и меркаптановой серы, %, не более</a:t>
                      </a:r>
                      <a:br>
                        <a:rPr lang="ru-RU" sz="500">
                          <a:effectLst/>
                        </a:rPr>
                      </a:br>
                      <a:endParaRPr lang="ru-RU" sz="500">
                        <a:effectLst/>
                      </a:endParaRPr>
                    </a:p>
                  </a:txBody>
                  <a:tcPr marL="24646" marR="24646" marT="12323" marB="1232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0,013 </a:t>
                      </a:r>
                    </a:p>
                  </a:txBody>
                  <a:tcPr marL="24646" marR="24646" marT="12323" marB="1232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0,01 </a:t>
                      </a:r>
                    </a:p>
                  </a:txBody>
                  <a:tcPr marL="24646" marR="24646" marT="12323" marB="1232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5869">
                <a:tc>
                  <a:txBody>
                    <a:bodyPr/>
                    <a:lstStyle/>
                    <a:p>
                      <a:r>
                        <a:rPr lang="ru-RU" sz="500">
                          <a:effectLst/>
                        </a:rPr>
                        <a:t>в том числе сероводорода, %, не более</a:t>
                      </a:r>
                      <a:br>
                        <a:rPr lang="ru-RU" sz="500">
                          <a:effectLst/>
                        </a:rPr>
                      </a:br>
                      <a:endParaRPr lang="ru-RU" sz="500">
                        <a:effectLst/>
                      </a:endParaRPr>
                    </a:p>
                  </a:txBody>
                  <a:tcPr marL="24646" marR="24646" marT="12323" marB="1232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0,003 </a:t>
                      </a:r>
                    </a:p>
                  </a:txBody>
                  <a:tcPr marL="24646" marR="24646" marT="12323" marB="1232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0,003 </a:t>
                      </a:r>
                    </a:p>
                  </a:txBody>
                  <a:tcPr marL="24646" marR="24646" marT="12323" marB="1232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75869">
                <a:tc>
                  <a:txBody>
                    <a:bodyPr/>
                    <a:lstStyle/>
                    <a:p>
                      <a:r>
                        <a:rPr lang="ru-RU" sz="500">
                          <a:effectLst/>
                        </a:rPr>
                        <a:t>Запах </a:t>
                      </a:r>
                    </a:p>
                  </a:txBody>
                  <a:tcPr marL="24646" marR="24646" marT="12323" marB="1232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>
                          <a:effectLst/>
                        </a:rPr>
                        <a:t>-</a:t>
                      </a:r>
                    </a:p>
                  </a:txBody>
                  <a:tcPr marL="24646" marR="24646" marT="12323" marB="1232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500" dirty="0">
                          <a:effectLst/>
                        </a:rPr>
                        <a:t>неприятный и характерный при концентрации в воздухе 20% от </a:t>
                      </a:r>
                    </a:p>
                  </a:txBody>
                  <a:tcPr marL="24646" marR="24646" marT="12323" marB="12323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121829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Таблица 5"/>
          <p:cNvGraphicFramePr>
            <a:graphicFrameLocks noGrp="1"/>
          </p:cNvGraphicFramePr>
          <p:nvPr>
            <p:extLst/>
          </p:nvPr>
        </p:nvGraphicFramePr>
        <p:xfrm>
          <a:off x="3878536" y="971352"/>
          <a:ext cx="5256584" cy="2240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27835"/>
                <a:gridCol w="432405"/>
                <a:gridCol w="504056"/>
                <a:gridCol w="504056"/>
                <a:gridCol w="504056"/>
                <a:gridCol w="432048"/>
                <a:gridCol w="1152128"/>
              </a:tblGrid>
              <a:tr h="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 gridSpan="5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Норма для марки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 испытания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ПТ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ПБА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ПБТ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БТ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Давление насыщенных паров избыточное, МПа, при температуре: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b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b"/>
                </a:tc>
                <a:tc row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</a:t>
                      </a:r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2"/>
                        </a:rPr>
                        <a:t>ГОСТ 28656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или </a:t>
                      </a:r>
                      <a:r>
                        <a:rPr lang="ru-RU" sz="8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3"/>
                        </a:rPr>
                        <a:t>ГОСТ Р 50994</a:t>
                      </a: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endParaRPr lang="ru-RU" sz="80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или </a:t>
                      </a:r>
                      <a:r>
                        <a:rPr lang="ru-RU" sz="8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ГОСТ ISO 4256</a:t>
                      </a:r>
                      <a:endParaRPr lang="ru-RU" sz="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</a:tr>
              <a:tr h="0">
                <a:tc>
                  <a:txBody>
                    <a:bodyPr/>
                    <a:lstStyle/>
                    <a:p>
                      <a:pPr indent="179705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+45 °C, не более</a:t>
                      </a:r>
                      <a:endParaRPr lang="ru-RU" sz="12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</a:t>
                      </a:r>
                      <a:endParaRPr lang="ru-RU" sz="12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</a:t>
                      </a:r>
                      <a:endParaRPr lang="ru-RU" sz="12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</a:t>
                      </a:r>
                      <a:endParaRPr lang="ru-RU" sz="12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</a:t>
                      </a:r>
                      <a:endParaRPr lang="ru-RU" sz="12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</a:t>
                      </a:r>
                      <a:endParaRPr lang="ru-RU" sz="12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b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indent="179705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-20 °C, не менее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0,07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b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indent="179705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-30 °C, не менее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0,07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b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/>
          </p:nvPr>
        </p:nvGraphicFramePr>
        <p:xfrm>
          <a:off x="0" y="966995"/>
          <a:ext cx="3779912" cy="1874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104"/>
                <a:gridCol w="2090688"/>
                <a:gridCol w="1080120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Марка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4"/>
                        </a:rPr>
                        <a:t>ОКПД2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ПТ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Пропан технический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19.20.31.110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Пропан автомобильный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19.20.31.110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ПБА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Пропан-бутан автомобильный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19.20.31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ПБТ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Пропан-бутан технический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19.20.31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БТ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Бутан технический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19.20.31.120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179512" y="689996"/>
            <a:ext cx="309634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Марки и коды ОКПД2 для сжиженных газов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3779912" y="705276"/>
            <a:ext cx="535520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п. 4.2. Физико-химические 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эксплуатационные показатели сжиженных газов </a:t>
            </a:r>
            <a:endParaRPr lang="ru-RU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0" y="43665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ГОСТ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Р 52087-2018. Национальный стандарт Российской Федерации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Газы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углеводородные сжиженные топливные. Технические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условия.</a:t>
            </a:r>
            <a:endParaRPr lang="ru-RU" sz="1400" dirty="0"/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/>
          </p:nvPr>
        </p:nvGraphicFramePr>
        <p:xfrm>
          <a:off x="106099" y="4214349"/>
          <a:ext cx="3779912" cy="12496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9104"/>
                <a:gridCol w="2090688"/>
                <a:gridCol w="1080120"/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Марка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Код </a:t>
                      </a:r>
                      <a:r>
                        <a:rPr lang="ru-RU" sz="1200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4"/>
                        </a:rPr>
                        <a:t>ОКПД2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ПТ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Пропан технический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19.20.31.110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ПБТ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Пропан-бутан технический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19.20.31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БТ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Бутан технический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19.20.31.120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</a:tr>
            </a:tbl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251520" y="3892188"/>
            <a:ext cx="310456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Марки и коды ОКПД2 для сжиженных газов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3878536" y="3892188"/>
            <a:ext cx="5265464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п.5.2. Физико-химические 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эксплуатационные показатели сжиженных газов </a:t>
            </a:r>
            <a:endParaRPr lang="ru-RU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/>
          </p:nvPr>
        </p:nvGraphicFramePr>
        <p:xfrm>
          <a:off x="4788024" y="4219285"/>
          <a:ext cx="4176464" cy="21107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84176"/>
                <a:gridCol w="504056"/>
                <a:gridCol w="540060"/>
                <a:gridCol w="612068"/>
                <a:gridCol w="936104"/>
              </a:tblGrid>
              <a:tr h="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показателя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Норма для марки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 испытания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ПТ 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ПБТ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БТ 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Давление насыщенных паров, избыточное, МПа, при температуре: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ГОСТ ISO 4256, </a:t>
                      </a:r>
                      <a:r>
                        <a:rPr lang="ru-RU" sz="12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hlinkClick r:id="rId5"/>
                        </a:rPr>
                        <a:t>ГОСТ 28656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плюс 45 °C, не более</a:t>
                      </a:r>
                      <a:endParaRPr lang="ru-RU" sz="12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C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1,6</a:t>
                      </a:r>
                      <a:endParaRPr lang="ru-RU" sz="1200" b="1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минус 20 °C, не менее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0,16</a:t>
                      </a:r>
                      <a:endParaRPr lang="ru-RU" sz="12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  <a:endParaRPr lang="ru-RU" sz="12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9370" marR="39370" marT="64770" marB="64770" anchor="b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18" name="Прямоугольник 17"/>
          <p:cNvSpPr/>
          <p:nvPr/>
        </p:nvSpPr>
        <p:spPr>
          <a:xfrm>
            <a:off x="8880" y="3359550"/>
            <a:ext cx="91351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ГОСТ 20448-2018. Межгосударственный стандарт. </a:t>
            </a:r>
            <a:endParaRPr lang="ru-RU" sz="14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Газы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углеводородные сжиженные топливные для коммунально-бытового потребления. Технические условия"</a:t>
            </a:r>
            <a:endParaRPr lang="ru-RU" sz="14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8880" y="5721328"/>
            <a:ext cx="477914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исходя из установленных показателей СУГ организациям,  желающим произвести уточненный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перерасчет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параметров в паспорте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сосуда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вместо 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1,6 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МПа (16 кгс/см</a:t>
            </a:r>
            <a:r>
              <a:rPr lang="ru-RU" sz="1400" b="1" baseline="30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следует указывать 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1,6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МПа (16, 1971 – 16,2 кгс/см</a:t>
            </a:r>
            <a:r>
              <a:rPr lang="ru-RU" sz="1400" b="1" baseline="30000" dirty="0"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130765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 bwMode="auto">
          <a:xfrm>
            <a:off x="428606" y="71414"/>
            <a:ext cx="8286807" cy="57150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latin typeface="Arial" pitchFamily="34" charset="0"/>
                <a:cs typeface="Arial" pitchFamily="34" charset="0"/>
              </a:rPr>
              <a:t>комплект технической документации, поставляемой изготовителем оборудования согласно п.16 ТР </a:t>
            </a:r>
            <a:r>
              <a:rPr lang="ru-RU" sz="2000" b="1" dirty="0">
                <a:latin typeface="Arial" pitchFamily="34" charset="0"/>
                <a:cs typeface="Arial" pitchFamily="34" charset="0"/>
              </a:rPr>
              <a:t>ТС 032/2013</a:t>
            </a: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0" y="1052736"/>
            <a:ext cx="3851920" cy="2088231"/>
          </a:xfrm>
          <a:prstGeom prst="horizontalScroll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Паспорт </a:t>
            </a: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оборудования согласно п. 17 основной документ для идентификации оборудования на всех стадиях жизненного цикла 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Блок-схема: несколько документов 6"/>
          <p:cNvSpPr/>
          <p:nvPr/>
        </p:nvSpPr>
        <p:spPr>
          <a:xfrm>
            <a:off x="4643438" y="748668"/>
            <a:ext cx="4214813" cy="2143125"/>
          </a:xfrm>
          <a:prstGeom prst="flowChartMultidocument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Содержание паспортов определено </a:t>
            </a:r>
            <a:br>
              <a:rPr lang="ru-RU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ru-RU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  </a:t>
            </a:r>
            <a:r>
              <a:rPr lang="ru-RU" sz="14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п. 19-23 ТР ТС 032/2013</a:t>
            </a:r>
          </a:p>
          <a:p>
            <a:pPr algn="ctr">
              <a:defRPr/>
            </a:pPr>
            <a:endParaRPr lang="ru-RU" sz="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ru-RU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п.19 – паспорт трубопровода</a:t>
            </a:r>
          </a:p>
          <a:p>
            <a:pPr>
              <a:defRPr/>
            </a:pPr>
            <a:r>
              <a:rPr lang="ru-RU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п. 20 – паспорт котла</a:t>
            </a:r>
          </a:p>
          <a:p>
            <a:pPr>
              <a:defRPr/>
            </a:pPr>
            <a:r>
              <a:rPr lang="ru-RU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п. 21 – паспорт сосуда</a:t>
            </a:r>
          </a:p>
          <a:p>
            <a:pPr>
              <a:defRPr/>
            </a:pPr>
            <a:r>
              <a:rPr lang="ru-RU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п. 22 – паспорт баллона</a:t>
            </a:r>
          </a:p>
          <a:p>
            <a:pPr>
              <a:defRPr/>
            </a:pPr>
            <a:r>
              <a:rPr lang="ru-RU" sz="1400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п. 23 – паспорт арматуры</a:t>
            </a:r>
          </a:p>
        </p:txBody>
      </p:sp>
      <p:sp>
        <p:nvSpPr>
          <p:cNvPr id="8" name="Горизонтальный свиток 7"/>
          <p:cNvSpPr/>
          <p:nvPr/>
        </p:nvSpPr>
        <p:spPr>
          <a:xfrm>
            <a:off x="323528" y="2996952"/>
            <a:ext cx="3643313" cy="928687"/>
          </a:xfrm>
          <a:prstGeom prst="horizontalScroll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Обоснование безопасности</a:t>
            </a:r>
          </a:p>
        </p:txBody>
      </p:sp>
      <p:sp>
        <p:nvSpPr>
          <p:cNvPr id="9" name="Блок-схема: документ 8"/>
          <p:cNvSpPr/>
          <p:nvPr/>
        </p:nvSpPr>
        <p:spPr>
          <a:xfrm>
            <a:off x="4643438" y="3071813"/>
            <a:ext cx="4143375" cy="1143000"/>
          </a:xfrm>
          <a:prstGeom prst="flowChartDocument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ru-RU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Согласно п. 25 ТР ТС 032/2013</a:t>
            </a:r>
          </a:p>
          <a:p>
            <a:pPr algn="just">
              <a:defRPr/>
            </a:pPr>
            <a:endParaRPr lang="ru-RU" sz="12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ru-RU" sz="12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В ОБ приводятся анализ рисков для оборудования, а также минимально необходимые меры по обеспечению безопасности</a:t>
            </a:r>
            <a:endParaRPr lang="ru-RU" sz="1200" b="1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3995936" y="3140968"/>
            <a:ext cx="714375" cy="4286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Горизонтальный свиток 10"/>
          <p:cNvSpPr/>
          <p:nvPr/>
        </p:nvSpPr>
        <p:spPr>
          <a:xfrm>
            <a:off x="251520" y="3933056"/>
            <a:ext cx="3643313" cy="928688"/>
          </a:xfrm>
          <a:prstGeom prst="horizontalScroll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Руководство по эксплуатации</a:t>
            </a:r>
          </a:p>
        </p:txBody>
      </p:sp>
      <p:sp>
        <p:nvSpPr>
          <p:cNvPr id="12" name="Стрелка вправо 11"/>
          <p:cNvSpPr/>
          <p:nvPr/>
        </p:nvSpPr>
        <p:spPr>
          <a:xfrm>
            <a:off x="3851920" y="1844824"/>
            <a:ext cx="714375" cy="4286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Стрелка вправо 12"/>
          <p:cNvSpPr/>
          <p:nvPr/>
        </p:nvSpPr>
        <p:spPr>
          <a:xfrm>
            <a:off x="3995936" y="4437112"/>
            <a:ext cx="714375" cy="4286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Блок-схема: документ 13"/>
          <p:cNvSpPr/>
          <p:nvPr/>
        </p:nvSpPr>
        <p:spPr>
          <a:xfrm>
            <a:off x="4786313" y="4357688"/>
            <a:ext cx="4106167" cy="1015528"/>
          </a:xfrm>
          <a:prstGeom prst="flowChartDocument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endParaRPr lang="ru-RU" sz="16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ru-RU" sz="1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Руководство </a:t>
            </a:r>
            <a:r>
              <a:rPr lang="ru-RU" sz="12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(инструкция) </a:t>
            </a:r>
            <a:r>
              <a:rPr lang="ru-RU" sz="1200" i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</a:t>
            </a:r>
            <a:r>
              <a:rPr lang="ru-RU" sz="12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 эксплуатации включает в </a:t>
            </a:r>
            <a:r>
              <a:rPr lang="ru-RU" sz="1200" i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себя:информацию</a:t>
            </a:r>
            <a:endParaRPr lang="ru-RU" sz="1200" i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перечисленную в п. 27 ТР ТС 032/2013</a:t>
            </a:r>
          </a:p>
          <a:p>
            <a:pPr>
              <a:defRPr/>
            </a:pPr>
            <a:endParaRPr lang="ru-RU" sz="12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defRPr/>
            </a:pPr>
            <a:r>
              <a:rPr lang="ru-RU" sz="12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defRPr/>
            </a:pPr>
            <a:r>
              <a:rPr lang="ru-RU" sz="12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defRPr/>
            </a:pPr>
            <a:r>
              <a:rPr lang="ru-RU" sz="1200" i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sp>
        <p:nvSpPr>
          <p:cNvPr id="15" name="Горизонтальный свиток 14"/>
          <p:cNvSpPr/>
          <p:nvPr/>
        </p:nvSpPr>
        <p:spPr>
          <a:xfrm>
            <a:off x="755576" y="5929313"/>
            <a:ext cx="3643313" cy="928687"/>
          </a:xfrm>
          <a:prstGeom prst="horizontalScroll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Маркировка оборудования</a:t>
            </a:r>
          </a:p>
        </p:txBody>
      </p:sp>
      <p:sp>
        <p:nvSpPr>
          <p:cNvPr id="16" name="Стрелка вправо 15"/>
          <p:cNvSpPr/>
          <p:nvPr/>
        </p:nvSpPr>
        <p:spPr>
          <a:xfrm>
            <a:off x="4572000" y="5949280"/>
            <a:ext cx="714375" cy="4286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Блок-схема: документ 16"/>
          <p:cNvSpPr/>
          <p:nvPr/>
        </p:nvSpPr>
        <p:spPr>
          <a:xfrm>
            <a:off x="5364088" y="5733256"/>
            <a:ext cx="3500437" cy="928687"/>
          </a:xfrm>
          <a:prstGeom prst="flowChartDocument">
            <a:avLst/>
          </a:prstGeom>
          <a:noFill/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ru-RU" sz="16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Согласно п. 29 ТР ТС 032/2013</a:t>
            </a:r>
          </a:p>
          <a:p>
            <a:pPr algn="just">
              <a:defRPr/>
            </a:pPr>
            <a:endParaRPr lang="ru-RU" sz="1200" i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Горизонтальный свиток 17"/>
          <p:cNvSpPr/>
          <p:nvPr/>
        </p:nvSpPr>
        <p:spPr>
          <a:xfrm>
            <a:off x="179512" y="4941168"/>
            <a:ext cx="4392488" cy="928687"/>
          </a:xfrm>
          <a:prstGeom prst="horizontalScroll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Расчеты на прочность, чертежи и другие документы</a:t>
            </a:r>
            <a:endParaRPr lang="ru-RU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08165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2656"/>
            <a:ext cx="4171950" cy="6320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02919" y="332656"/>
            <a:ext cx="4841081" cy="54202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45017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0656" y="188640"/>
            <a:ext cx="89289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Нарушения изготовителей ТР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ТС 032/2013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создающие проблематику идентификации оборудования в составе ОПО при определении класса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опасности. </a:t>
            </a: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40656" y="842942"/>
            <a:ext cx="87958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выпуск в обращение оборудования, а также поставленных в его составе предохранительных устройств и иной арматуры без проведения подтверждения соответствия требованиям ТР ТС 032/2013 и других технических регламентов. </a:t>
            </a:r>
            <a:endParaRPr lang="ru-RU" sz="12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40656" y="1303698"/>
            <a:ext cx="89033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Невыполнение требований ТР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ТС 032/2013 по оформлению и содержанию, а также комплектности технической документации, прикладываемой к поставляемому оборудованию, в том числе отсутствие сведений о манометрах, предохранительных устройствах и иной арматуре, и/или отсутствие технической документации на указанные устройства и приборы, а также сведений о документах, подтверждающих их соответствие; </a:t>
            </a:r>
            <a:endParaRPr lang="ru-RU" sz="1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282092" y="2141757"/>
            <a:ext cx="8712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Aft>
                <a:spcPts val="0"/>
              </a:spcAft>
            </a:pP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Введение потребителя 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заблуждение путем </a:t>
            </a:r>
            <a:r>
              <a:rPr lang="ru-RU" sz="12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указания противоречивых сведений о 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технических характеристиках выпускаемого оборудования: например, в паспорте 1,56-1,57 МПа, на сайте организации, а также в руководстве по эксплуатации 1,6 МПа;</a:t>
            </a:r>
            <a:endParaRPr lang="ru-RU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40656" y="2817845"/>
            <a:ext cx="87544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Aft>
                <a:spcPts val="0"/>
              </a:spcAft>
            </a:pP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отсутствие в руководствах по эксплуатации конкретных указаний в установленном пунктом 26 ТР ТС 032/2013 объеме, наличие, в технической документации ссылок на не действующие длительный период нормативные документы в том числе Правила безопасности в газовом хозяйстве, Правила безопасности сетей газораспределения </a:t>
            </a:r>
            <a:b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2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газопотребления</a:t>
            </a:r>
            <a:r>
              <a:rPr lang="ru-RU" sz="12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(природный газ), ПБ 03-576-03, а также наличие некорректных и/или противоречивых указаний по обслуживанию сосудов и установленных на них устройств. </a:t>
            </a:r>
            <a:endParaRPr lang="ru-RU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89267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хема 2"/>
          <p:cNvGraphicFramePr/>
          <p:nvPr/>
        </p:nvGraphicFramePr>
        <p:xfrm>
          <a:off x="323528" y="188641"/>
          <a:ext cx="8568952" cy="13849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A899C1-4C38-4FCC-B9F5-40816158AA79}" type="slidenum">
              <a:rPr lang="ru-RU"/>
              <a:pPr>
                <a:defRPr/>
              </a:pPr>
              <a:t>55</a:t>
            </a:fld>
            <a:endParaRPr lang="ru-RU" dirty="0"/>
          </a:p>
        </p:txBody>
      </p:sp>
      <p:sp>
        <p:nvSpPr>
          <p:cNvPr id="41988" name="Прямоугольник 11"/>
          <p:cNvSpPr>
            <a:spLocks noChangeArrowheads="1"/>
          </p:cNvSpPr>
          <p:nvPr/>
        </p:nvSpPr>
        <p:spPr bwMode="auto">
          <a:xfrm>
            <a:off x="323850" y="5805489"/>
            <a:ext cx="4572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b="1">
              <a:solidFill>
                <a:srgbClr val="FF0000"/>
              </a:solidFill>
              <a:latin typeface="Trebuchet MS" pitchFamily="34" charset="0"/>
            </a:endParaRPr>
          </a:p>
        </p:txBody>
      </p:sp>
      <p:pic>
        <p:nvPicPr>
          <p:cNvPr id="41989" name="Picture 2" descr="http://center-cert.ru/images/customs_union_declaration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11188" y="1989139"/>
            <a:ext cx="3090862" cy="4330700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3" name="Стрелка вниз 22"/>
          <p:cNvSpPr/>
          <p:nvPr/>
        </p:nvSpPr>
        <p:spPr>
          <a:xfrm>
            <a:off x="2051050" y="1268414"/>
            <a:ext cx="433388" cy="979487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1991" name="Picture 4" descr="http://www.testprom.ru/img_user/razdel-vidi/7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292727" y="1846265"/>
            <a:ext cx="3298825" cy="4535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Стрелка вниз 24"/>
          <p:cNvSpPr/>
          <p:nvPr/>
        </p:nvSpPr>
        <p:spPr>
          <a:xfrm>
            <a:off x="7812088" y="1268414"/>
            <a:ext cx="431800" cy="979487"/>
          </a:xfrm>
          <a:prstGeom prst="downArrow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7831739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E:\паспортсосуда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2492896"/>
            <a:ext cx="2896004" cy="4182059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139952" y="3212976"/>
            <a:ext cx="4572000" cy="3108543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342900" algn="just">
              <a:spcBef>
                <a:spcPts val="1200"/>
              </a:spcBef>
              <a:spcAft>
                <a:spcPts val="0"/>
              </a:spcAft>
            </a:pP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 этой </a:t>
            </a:r>
            <a:r>
              <a:rPr lang="ru-RU" sz="14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причине 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ряд территориальных органов </a:t>
            </a:r>
            <a:r>
              <a:rPr lang="ru-RU" sz="14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Ростехнадзора</a:t>
            </a: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 протяжении длительного периода времени занимает осторожную позицию молчаливого статиста осуществляя процедуру регистрации ОПО в государственный реестре или о внесении изменений о зарегистрированном ОПО (в том числе в части изменения его класса опасности на основании заключения экспертизы или незаконного исправления технических характеристик в паспорте), относя его при этом либо к 3 либо у 4 классам опасности </a:t>
            </a:r>
            <a:b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зависимости от содержания указанных в комплекте заявительных материалов сведений характеризующих ОПО без оценки обоснованности заявленного эксплуатирующей организацией класса опасности.</a:t>
            </a:r>
            <a:endParaRPr lang="ru-RU" sz="14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269216"/>
            <a:ext cx="864096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42900" algn="just">
              <a:spcAft>
                <a:spcPts val="0"/>
              </a:spcAft>
            </a:pPr>
            <a:r>
              <a:rPr lang="ru-RU" sz="1100" b="1" i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Фактически в значительной массе случаев изготовитель меняет титульные листы документов, а также вносит отдельные коррективы в виде ссылок на новые нормативы, но при этом не проводит ревизию и актуализацию содержимого документации в целом, оставляя в ней указания, внесенные на стадии ее первичной разработки в 1970-90х годах.</a:t>
            </a:r>
            <a:endParaRPr lang="ru-RU" sz="11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79512" y="869380"/>
            <a:ext cx="89289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Однако поскольку согласно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пункту 17 ТР ТС 032/2013 основным документом для идентификации оборудования является оформляемый изготовителем паспорт, наличие которого обязательно для обращения оборудования на всех стадиях жизненного цикла оборудования, данное обстоятельство позволяет изготовителю указывать </a:t>
            </a: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не </a:t>
            </a:r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обоснованные характеристики и рекламировать свое оборудование как не создающее признак ОПО 3 класса опасности.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1882943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5361" y="96441"/>
            <a:ext cx="8640960" cy="672075"/>
          </a:xfrm>
        </p:spPr>
        <p:txBody>
          <a:bodyPr/>
          <a:lstStyle/>
          <a:p>
            <a:pPr marL="0" indent="0" algn="ctr">
              <a:buNone/>
              <a:defRPr/>
            </a:pPr>
            <a:r>
              <a:rPr lang="ru-RU" sz="1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1. Изменение рабочих параметров сосудов СУГ с 1,6 МПа до 1,56 - 1,57МПа</a:t>
            </a:r>
            <a:endParaRPr lang="ru-RU" sz="1800" dirty="0"/>
          </a:p>
        </p:txBody>
      </p:sp>
      <p:sp>
        <p:nvSpPr>
          <p:cNvPr id="78851" name="Содержимое 2"/>
          <p:cNvSpPr>
            <a:spLocks noGrp="1"/>
          </p:cNvSpPr>
          <p:nvPr>
            <p:ph sz="quarter" idx="13"/>
          </p:nvPr>
        </p:nvSpPr>
        <p:spPr>
          <a:xfrm>
            <a:off x="42046" y="466347"/>
            <a:ext cx="9046689" cy="3473449"/>
          </a:xfrm>
        </p:spPr>
        <p:txBody>
          <a:bodyPr>
            <a:normAutofit/>
          </a:bodyPr>
          <a:lstStyle/>
          <a:p>
            <a:pPr marL="45720" indent="0" algn="just">
              <a:buNone/>
            </a:pP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Побудительные причины и цели снижения рабочих параметров:</a:t>
            </a:r>
          </a:p>
          <a:p>
            <a:pPr marL="45720" indent="0" algn="just">
              <a:buNone/>
            </a:pP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ОПО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класса – сосуды 1,6МПа и более, подлежит лицензированию и государственному контролю (надзору) с проведением плановых выездных проверок.</a:t>
            </a:r>
          </a:p>
          <a:p>
            <a:pPr marL="45720" indent="0" algn="just">
              <a:buNone/>
            </a:pP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ОПО III класса – сосуды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менее 1,6 МПа (1,56-1,57 МПа)  отсутствие лицензионного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государственному контролю (надзору)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проведением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плановых выездных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проверок соблюдения обязательных требований позволяет минимизировать эксплуатационные затраты путем не выполнения необходимого объема технического обслуживания, ремонтов. освидетельствования и диагностирования     </a:t>
            </a:r>
          </a:p>
          <a:p>
            <a:pPr marL="45720" indent="0" algn="just">
              <a:buNone/>
            </a:pP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связи с этим в </a:t>
            </a:r>
            <a:r>
              <a:rPr lang="ru-RU" sz="1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2014 - 2016 годов имелись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неоднократные случаи обращения эксплуатирующих организаций к предприятиям изготовителям стационарных сосудов и транспортных цистерн СУГ с просьбой об изменении паспортных характеристик ранее изготовленных сосудов с 1,6 МПа (16 кгс/см</a:t>
            </a:r>
            <a:r>
              <a:rPr lang="ru-RU" sz="15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на 1,56 - 1,57 МПа, что недопустимо поскольку не учитывает свойств СУГ и нарушает условия действия разрешений на изготовление либо на применение данных сосудов, ранее выданных в период их выпуска. </a:t>
            </a:r>
          </a:p>
        </p:txBody>
      </p:sp>
      <p:pic>
        <p:nvPicPr>
          <p:cNvPr id="78852" name="Рисунок 3" descr="C:\Users\K.Kozlov\Downloads\gazovoz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361" y="3931498"/>
            <a:ext cx="3067050" cy="230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stavgazservis.ru/img.php?h=600&amp;foto=fotos/932144e24f7c66dff2a26365fb2c9b28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77828" y="3564221"/>
            <a:ext cx="4337971" cy="325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трелка вправо 2"/>
          <p:cNvSpPr/>
          <p:nvPr/>
        </p:nvSpPr>
        <p:spPr>
          <a:xfrm rot="2825339">
            <a:off x="3604363" y="3920898"/>
            <a:ext cx="978408" cy="143591"/>
          </a:xfrm>
          <a:prstGeom prst="right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8292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217299"/>
            <a:ext cx="3895725" cy="5429250"/>
          </a:xfrm>
          <a:prstGeom prst="rect">
            <a:avLst/>
          </a:prstGeom>
        </p:spPr>
      </p:pic>
      <p:pic>
        <p:nvPicPr>
          <p:cNvPr id="5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024" y="1196752"/>
            <a:ext cx="3805238" cy="536257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0" y="16970"/>
            <a:ext cx="91440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" indent="0" algn="ctr">
              <a:buNone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помимо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приведенного на предыдущем слайде ряд 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изготовителей в результате неоднократных реорганизаций не имели юридического статуса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правоприемника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ранее существовавшего предприятия.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указанные ниже в письмах ЗАО «Джи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СЭВЭН» сосуды были произведены в 2003и 2006 годах другим юридическим лицом ЗАО «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Кузполимермаш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3162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9781" y="332656"/>
            <a:ext cx="895892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Кроме этого сложилась практика необоснованного проведения экспертизы промышленной безопасности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сосудов СУГ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целях снижения рабочего давления независимо от технического состояния и условий эксплуатации с последующим обращением в территориальный орган с заявлением об изменении  класса опасности ОПО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20162" y="3933056"/>
            <a:ext cx="8707405" cy="26130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sz="1400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14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ля сосудов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предназначенных для хранения и транспортирования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сжиженных газов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давление которых изменяется в зависимости от температуры окружающего воздуха,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допускается установление разрешенного давления менее значения рабочего давления, указанного изготовителем в паспорте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основании принятых при проектировании разработчиком сосуда решений по его конструктивному исполнению (в том числе примененным при изготовлении материалам, устройству и типу тепловой изоляции), результатов расчета на прочность с учетом свойств рабочей среды, статических, динамических (инерционных) нагрузок и иных опасных факторов, характерных для данного вида оборудования. </a:t>
            </a:r>
            <a:r>
              <a:rPr lang="ru-RU" sz="14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выявлении недопустимых дефектов эксплуатация таких сосудов должна быть незамедлительно прекращена.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4966" y="1700808"/>
            <a:ext cx="8892480" cy="2120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1200" b="1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10000"/>
              </a:lnSpc>
            </a:pP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целях недопущения подобных нарушений в дальнейшем  в объеме действующих с 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26.06.2018 </a:t>
            </a: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изменений, внесенных 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приказом </a:t>
            </a:r>
            <a:r>
              <a:rPr lang="ru-RU" sz="14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Ростехнадзора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12.12.2017 № 539</a:t>
            </a:r>
            <a:r>
              <a:rPr lang="ru-RU" sz="1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зарегистрированным Минюстом России 15.06.2018, рег. № </a:t>
            </a:r>
            <a:r>
              <a:rPr lang="en-US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51352</a:t>
            </a: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в </a:t>
            </a:r>
            <a:r>
              <a:rPr lang="ru-RU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Федеральные 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нормы и правила в области промышленной безопасности «Правила промышленной безопасности опасных производственных объектов, на которых используется оборудование, работающее под избыточным давлением», утвержденные приказом </a:t>
            </a:r>
            <a:r>
              <a:rPr lang="ru-RU" sz="1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Ростехнадзора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от 25.03.2014 № 116, зарегистрированным Минюстом России 19.05.2014, рег. № 32326, </a:t>
            </a:r>
          </a:p>
          <a:p>
            <a:pPr algn="ctr">
              <a:lnSpc>
                <a:spcPct val="110000"/>
              </a:lnSpc>
            </a:pPr>
            <a:r>
              <a:rPr lang="ru-RU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предусмотрено соответствующее дополнение в тексте пункта 365 ФНП</a:t>
            </a:r>
            <a:endParaRPr lang="ru-RU" sz="1400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179441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9" name="Содержимое 2"/>
          <p:cNvSpPr>
            <a:spLocks noGrp="1"/>
          </p:cNvSpPr>
          <p:nvPr>
            <p:ph sz="quarter" idx="13"/>
          </p:nvPr>
        </p:nvSpPr>
        <p:spPr>
          <a:xfrm>
            <a:off x="467544" y="577850"/>
            <a:ext cx="8280400" cy="5760169"/>
          </a:xfrm>
        </p:spPr>
        <p:txBody>
          <a:bodyPr>
            <a:normAutofit fontScale="85000" lnSpcReduction="10000"/>
          </a:bodyPr>
          <a:lstStyle/>
          <a:p>
            <a:pPr marL="45720" indent="0"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9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Нарушения </a:t>
            </a:r>
            <a:r>
              <a:rPr lang="ru-RU" sz="19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 изготовлении, подтверждении соответствия и выпуске в обращение новых сосудов, производимых организациями-изготовителями на территории Российской Федерации, а также иностранными фирмами в период действия ТР ТС 032/2013 </a:t>
            </a:r>
            <a:r>
              <a:rPr lang="ru-RU" sz="19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необоснованным установлением </a:t>
            </a:r>
            <a:r>
              <a:rPr lang="ru-RU" sz="19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максимального рабочего давления менее 1,6 МПа (1,56 МПа, 1,57 МПа применительно к 16 кгс/см</a:t>
            </a:r>
            <a:r>
              <a:rPr lang="ru-RU" sz="1900" baseline="30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9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с одновременным указанием в паспорте максимального значения температуры до плюс 50 градусов </a:t>
            </a:r>
            <a:r>
              <a:rPr lang="ru-RU" sz="19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Цельсия не учитывает свойств газа и вступает в противоречие с основными требованиями данного регламента в числе которых далее приведенные на слайдах</a:t>
            </a:r>
            <a:endParaRPr lang="ru-RU" sz="1900" dirty="0">
              <a:latin typeface="Times New Roman" panose="02020603050405020304" pitchFamily="18" charset="0"/>
              <a:cs typeface="Times New Roman" pitchFamily="18" charset="0"/>
            </a:endParaRPr>
          </a:p>
          <a:p>
            <a:pPr algn="just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endParaRPr lang="ru-RU" sz="1700" dirty="0" smtClean="0">
              <a:solidFill>
                <a:srgbClr val="40404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r>
              <a:rPr lang="ru-RU" sz="1800" dirty="0" smtClean="0">
                <a:solidFill>
                  <a:srgbClr val="404040"/>
                </a:solidFill>
              </a:rPr>
              <a:t>ТР </a:t>
            </a:r>
            <a:r>
              <a:rPr lang="ru-RU" sz="1800" dirty="0">
                <a:solidFill>
                  <a:srgbClr val="404040"/>
                </a:solidFill>
              </a:rPr>
              <a:t>ТС 032/2013</a:t>
            </a:r>
          </a:p>
          <a:p>
            <a:pPr algn="just"/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 marL="45720" indent="0" algn="just">
              <a:buNone/>
            </a:pP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11. Безопасность оборудования обеспечивается путем соблюдения при разработке (проектировании), изготовлении (производстве) требований безопасности, изложенных в настоящем разделе и приложении N 2 к настоящему техническому регламенту.</a:t>
            </a:r>
          </a:p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12. При изготовлении (производстве) оборудования и устройств безопасности изготовителем обеспечивается их соответствие параметрам и характеристикам, установленным проектной документацией, и требованиям настоящего технического регламента.</a:t>
            </a:r>
          </a:p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13. Изготовитель проводит испытания оборудования, предусмотренные проектной документацией.</a:t>
            </a:r>
          </a:p>
          <a:p>
            <a:pPr algn="just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14. Отклонения от проектной документации при изготовлении (производстве) оборудования согласовываются с разработчиком (проектировщиком).</a:t>
            </a:r>
          </a:p>
        </p:txBody>
      </p:sp>
      <p:sp>
        <p:nvSpPr>
          <p:cNvPr id="2" name="Стрелка вниз 1"/>
          <p:cNvSpPr/>
          <p:nvPr/>
        </p:nvSpPr>
        <p:spPr>
          <a:xfrm>
            <a:off x="8672109" y="4797152"/>
            <a:ext cx="484632" cy="19442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5372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64637"/>
            <a:ext cx="8640960" cy="672075"/>
          </a:xfrm>
        </p:spPr>
        <p:txBody>
          <a:bodyPr/>
          <a:lstStyle/>
          <a:p>
            <a:pPr algn="ctr">
              <a:defRPr/>
            </a:pPr>
            <a:r>
              <a:rPr lang="ru-RU" sz="1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Требования НТД к расчетным и рабочим параметрам</a:t>
            </a:r>
            <a:br>
              <a:rPr lang="ru-RU" sz="18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800" dirty="0"/>
          </a:p>
        </p:txBody>
      </p:sp>
      <p:sp>
        <p:nvSpPr>
          <p:cNvPr id="92163" name="Содержимое 2"/>
          <p:cNvSpPr>
            <a:spLocks noGrp="1"/>
          </p:cNvSpPr>
          <p:nvPr>
            <p:ph sz="quarter" idx="13"/>
          </p:nvPr>
        </p:nvSpPr>
        <p:spPr>
          <a:xfrm>
            <a:off x="0" y="620688"/>
            <a:ext cx="9144000" cy="5904656"/>
          </a:xfrm>
        </p:spPr>
        <p:txBody>
          <a:bodyPr>
            <a:noAutofit/>
          </a:bodyPr>
          <a:lstStyle/>
          <a:p>
            <a:pPr marL="45720" indent="28800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1800" dirty="0" smtClean="0"/>
              <a:t>При проектировании </a:t>
            </a:r>
            <a:r>
              <a:rPr lang="ru-RU" altLang="ru-RU" sz="1800" dirty="0"/>
              <a:t>(разработке) оборудования, работающего под избыточным давлением, </a:t>
            </a:r>
            <a:r>
              <a:rPr lang="ru-RU" altLang="ru-RU" sz="1800" dirty="0" smtClean="0"/>
              <a:t>в соответствии с требованиями, установленными в приложении 2 </a:t>
            </a:r>
            <a:br>
              <a:rPr lang="ru-RU" altLang="ru-RU" sz="1800" dirty="0" smtClean="0"/>
            </a:br>
            <a:r>
              <a:rPr lang="ru-RU" altLang="ru-RU" sz="1800" dirty="0" smtClean="0"/>
              <a:t>к ТР ТС 032/2013 должны быть учтены: </a:t>
            </a:r>
          </a:p>
          <a:p>
            <a:pPr marL="45720" indent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1800" b="1" dirty="0" smtClean="0">
                <a:solidFill>
                  <a:srgbClr val="C00000"/>
                </a:solidFill>
              </a:rPr>
              <a:t>- нагрузки,</a:t>
            </a:r>
            <a:r>
              <a:rPr lang="ru-RU" altLang="ru-RU" sz="1800" dirty="0" smtClean="0"/>
              <a:t> действующие </a:t>
            </a:r>
            <a:r>
              <a:rPr lang="ru-RU" altLang="ru-RU" sz="1800" b="1" dirty="0" smtClean="0">
                <a:solidFill>
                  <a:srgbClr val="C00000"/>
                </a:solidFill>
              </a:rPr>
              <a:t>на внутреннюю и наружную поверхность</a:t>
            </a:r>
            <a:r>
              <a:rPr lang="ru-RU" altLang="ru-RU" sz="1800" dirty="0" smtClean="0"/>
              <a:t>;</a:t>
            </a:r>
          </a:p>
          <a:p>
            <a:pPr algn="just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altLang="ru-RU" sz="1800" b="1" dirty="0" smtClean="0">
                <a:solidFill>
                  <a:srgbClr val="C00000"/>
                </a:solidFill>
              </a:rPr>
              <a:t>температуры</a:t>
            </a:r>
            <a:r>
              <a:rPr lang="ru-RU" altLang="ru-RU" sz="1800" dirty="0" smtClean="0"/>
              <a:t> окружающей и рабочей </a:t>
            </a:r>
            <a:r>
              <a:rPr lang="ru-RU" altLang="ru-RU" sz="1800" dirty="0" smtClean="0">
                <a:solidFill>
                  <a:srgbClr val="C00000"/>
                </a:solidFill>
              </a:rPr>
              <a:t>среды</a:t>
            </a:r>
            <a:r>
              <a:rPr lang="ru-RU" altLang="ru-RU" sz="1800" dirty="0" smtClean="0"/>
              <a:t>;</a:t>
            </a:r>
          </a:p>
          <a:p>
            <a:pPr algn="just">
              <a:spcBef>
                <a:spcPts val="0"/>
              </a:spcBef>
              <a:spcAft>
                <a:spcPts val="0"/>
              </a:spcAft>
              <a:buFontTx/>
              <a:buChar char="-"/>
            </a:pPr>
            <a:r>
              <a:rPr lang="ru-RU" altLang="ru-RU" sz="1800" dirty="0" smtClean="0"/>
              <a:t> </a:t>
            </a:r>
            <a:r>
              <a:rPr lang="ru-RU" altLang="ru-RU" sz="1800" b="1" dirty="0" smtClean="0">
                <a:solidFill>
                  <a:srgbClr val="C00000"/>
                </a:solidFill>
              </a:rPr>
              <a:t>давление</a:t>
            </a:r>
            <a:r>
              <a:rPr lang="ru-RU" altLang="ru-RU" sz="1800" dirty="0" smtClean="0"/>
              <a:t> в рабочих условиях и в условиях испытаний с учетом веса содержимого; </a:t>
            </a:r>
            <a:r>
              <a:rPr lang="ru-RU" altLang="ru-RU" sz="1800" b="1" dirty="0" smtClean="0">
                <a:solidFill>
                  <a:srgbClr val="C00000"/>
                </a:solidFill>
              </a:rPr>
              <a:t>инерционные нагрузки </a:t>
            </a:r>
            <a:r>
              <a:rPr lang="ru-RU" altLang="ru-RU" sz="1800" dirty="0" smtClean="0"/>
              <a:t>при движении и </a:t>
            </a:r>
            <a:r>
              <a:rPr lang="ru-RU" altLang="ru-RU" sz="1800" b="1" dirty="0" smtClean="0">
                <a:solidFill>
                  <a:srgbClr val="C00000"/>
                </a:solidFill>
              </a:rPr>
              <a:t>другие прогнозируемые факторы, влияющие на прочность оборудования</a:t>
            </a:r>
            <a:r>
              <a:rPr lang="ru-RU" altLang="ru-RU" sz="1800" dirty="0" smtClean="0"/>
              <a:t>. </a:t>
            </a:r>
          </a:p>
          <a:p>
            <a:pPr marL="45720" indent="288000" algn="just">
              <a:spcBef>
                <a:spcPts val="0"/>
              </a:spcBef>
              <a:spcAft>
                <a:spcPts val="0"/>
              </a:spcAft>
              <a:buNone/>
            </a:pPr>
            <a:endParaRPr lang="ru-RU" altLang="ru-RU" sz="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28800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1800" dirty="0" smtClean="0"/>
              <a:t>При этом должны учитываться все возможные сочетания давления, температур и других нагрузок при работе, испытаниях,  транспортировании и хранении ОРПД, а также </a:t>
            </a:r>
            <a:r>
              <a:rPr lang="ru-RU" altLang="ru-RU" sz="1800" b="1" dirty="0" smtClean="0">
                <a:solidFill>
                  <a:srgbClr val="C00000"/>
                </a:solidFill>
              </a:rPr>
              <a:t>устанавливаются технические эксплуатационные характеристики, </a:t>
            </a:r>
            <a:r>
              <a:rPr lang="ru-RU" altLang="ru-RU" sz="1800" b="1" dirty="0" err="1" smtClean="0">
                <a:solidFill>
                  <a:srgbClr val="C00000"/>
                </a:solidFill>
              </a:rPr>
              <a:t>минимизирующие</a:t>
            </a:r>
            <a:r>
              <a:rPr lang="ru-RU" altLang="ru-RU" sz="1800" b="1" dirty="0" smtClean="0">
                <a:solidFill>
                  <a:srgbClr val="C00000"/>
                </a:solidFill>
              </a:rPr>
              <a:t> возможность возникновения инцидента, аварии при эксплуатации оборудования</a:t>
            </a:r>
            <a:r>
              <a:rPr lang="ru-RU" altLang="ru-RU" sz="1800" dirty="0" smtClean="0"/>
              <a:t>. </a:t>
            </a:r>
          </a:p>
          <a:p>
            <a:pPr marL="45720" indent="0" algn="just">
              <a:spcBef>
                <a:spcPts val="0"/>
              </a:spcBef>
              <a:spcAft>
                <a:spcPts val="0"/>
              </a:spcAft>
              <a:buNone/>
            </a:pPr>
            <a:endParaRPr lang="ru-RU" altLang="ru-RU" sz="800" dirty="0" smtClean="0"/>
          </a:p>
          <a:p>
            <a:pPr marL="45720" indent="39600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ru-RU" altLang="ru-RU" sz="1800" dirty="0" smtClean="0"/>
              <a:t>В связи с чем, при проектировании оборудования, предназначенного для работы под давлением конкретной рабочей среды, необходимо учитывать требования, установленные к ней соответствующими нормативными документами.</a:t>
            </a:r>
          </a:p>
          <a:p>
            <a:pPr marL="45720" indent="396000" algn="just">
              <a:buNone/>
            </a:pPr>
            <a:r>
              <a:rPr lang="ru-RU" altLang="ru-RU" sz="1800" dirty="0" smtClean="0"/>
              <a:t>Помимо обеспечения технических условий, установленных стандартом, значения расчетного и максимального рабочего давлений для конкретной модели сосуда изготовитель подтверждает расчетами для обеспечения необходимого запаса прочности с учетом вышеперечисленных факторов, влияющих на прочность оборудования.</a:t>
            </a:r>
          </a:p>
        </p:txBody>
      </p:sp>
    </p:spTree>
    <p:extLst>
      <p:ext uri="{BB962C8B-B14F-4D97-AF65-F5344CB8AC3E}">
        <p14:creationId xmlns:p14="http://schemas.microsoft.com/office/powerpoint/2010/main" val="26577635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936104"/>
          </a:xfrm>
          <a:noFill/>
          <a:ln>
            <a:noFill/>
          </a:ln>
          <a:effectLst/>
        </p:spPr>
        <p:txBody>
          <a:bodyPr/>
          <a:lstStyle/>
          <a:p>
            <a:pPr marL="36000" indent="0" algn="ctr">
              <a:buNone/>
              <a:defRPr/>
            </a:pPr>
            <a:r>
              <a:rPr lang="ru-RU" sz="16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варианты снижения ранее </a:t>
            </a:r>
            <a:r>
              <a:rPr lang="ru-RU" sz="1600" b="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установленных в паспортах сосудов СУГ </a:t>
            </a:r>
            <a:r>
              <a:rPr lang="ru-RU" sz="16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рабочих </a:t>
            </a:r>
            <a:r>
              <a:rPr lang="ru-RU" sz="1600" b="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параметров </a:t>
            </a:r>
            <a:r>
              <a:rPr lang="ru-RU" sz="16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1,6 МПа (16 кгс/см</a:t>
            </a:r>
            <a:r>
              <a:rPr lang="ru-RU" sz="1600" b="0" baseline="30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6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) до 1,56 - 1,57 МПа (</a:t>
            </a:r>
            <a:r>
              <a:rPr lang="ru-RU" sz="1600" b="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16 </a:t>
            </a:r>
            <a:r>
              <a:rPr lang="ru-RU" sz="16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кгс/см</a:t>
            </a:r>
            <a:r>
              <a:rPr lang="ru-RU" sz="1600" b="0" baseline="300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600" b="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) или 1,56 - 1,57 (15,6 – 15,7), а также установление таких значений в паспортах новых сосудов при изготовлении не обоснованы, так как:  </a:t>
            </a:r>
            <a:endParaRPr lang="ru-RU" sz="1600" b="0" dirty="0">
              <a:solidFill>
                <a:srgbClr val="7030A0"/>
              </a:solidFill>
            </a:endParaRPr>
          </a:p>
        </p:txBody>
      </p:sp>
      <p:sp>
        <p:nvSpPr>
          <p:cNvPr id="81923" name="Содержимое 2"/>
          <p:cNvSpPr>
            <a:spLocks noGrp="1"/>
          </p:cNvSpPr>
          <p:nvPr>
            <p:ph sz="quarter" idx="13"/>
          </p:nvPr>
        </p:nvSpPr>
        <p:spPr>
          <a:xfrm>
            <a:off x="107504" y="1052736"/>
            <a:ext cx="8856984" cy="5616624"/>
          </a:xfrm>
        </p:spPr>
        <p:txBody>
          <a:bodyPr>
            <a:normAutofit fontScale="85000" lnSpcReduction="10000"/>
          </a:bodyPr>
          <a:lstStyle/>
          <a:p>
            <a:pPr marL="3600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Сравнительный анализ соотношения значений давления в МПа и кгс/см</a:t>
            </a:r>
            <a:r>
              <a:rPr lang="ru-RU" sz="15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точностью до десятитысячных, на примере </a:t>
            </a:r>
            <a:b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 МПа = 1,1971 кгс/см</a:t>
            </a:r>
            <a:r>
              <a:rPr lang="ru-RU" sz="15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показывает, что при применении округленного значения 1 МПа = 10 кгс/см</a:t>
            </a:r>
            <a:r>
              <a:rPr lang="ru-RU" sz="15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учтенным остается 0,1971 кгс/см</a:t>
            </a:r>
            <a:r>
              <a:rPr lang="ru-RU" sz="15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данное значение меньше погрешности манометров, составляющей для манометра со шкалой от 0 до 25 кгс/см</a:t>
            </a:r>
            <a:r>
              <a:rPr lang="ru-RU" sz="15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классом точности 2,5 – </a:t>
            </a:r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0,625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  -  классом точности 1,5 – </a:t>
            </a:r>
            <a:r>
              <a:rPr lang="ru-RU" sz="15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0,375</a:t>
            </a:r>
          </a:p>
          <a:p>
            <a:pPr algn="just"/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" indent="0" algn="just">
              <a:buNone/>
            </a:pPr>
            <a:endParaRPr lang="ru-RU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0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0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0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0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0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0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0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0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0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Кроме этого шкала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манометра в МПа также не обеспечивает возможность измерения значений давления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1,56 – 1,57 МПа с точностью до сотых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 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00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указание изготовителем в паспортах и руководстве по эксплуатации сосудов значений давления СУГ, </a:t>
            </a:r>
            <a:b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5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соответствующих техническим возможностям применяемых </a:t>
            </a: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его измерения </a:t>
            </a:r>
            <a:r>
              <a:rPr lang="ru-RU" sz="15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манометров</a:t>
            </a: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также использование их при разработке и утверждении эксплуатирующей организацией производственных инструкций по режиму работы </a:t>
            </a:r>
            <a:b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безопасному обслуживанию сосудов, </a:t>
            </a:r>
            <a:r>
              <a:rPr lang="ru-RU" sz="15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устанавливает условия, не выполнимые при эксплуатации сосуда, в том числе при настройке предохранительных клапанов </a:t>
            </a: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свидетельствует о </a:t>
            </a:r>
            <a:r>
              <a:rPr lang="ru-RU" sz="15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нарушении изготовителем требований ТР ТС 032/2013,</a:t>
            </a: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пункта 27 регламентирующего требования к руководству </a:t>
            </a:r>
            <a:r>
              <a:rPr lang="ru-RU" sz="15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5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эксплуатации.</a:t>
            </a:r>
            <a:endParaRPr lang="ru-RU" sz="1500" dirty="0" smtClean="0"/>
          </a:p>
        </p:txBody>
      </p:sp>
      <p:pic>
        <p:nvPicPr>
          <p:cNvPr id="4" name="Рисунок 3" descr="http://www.ukrenergy.com.ua/files/manometers/technical/mt5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6976" y="2420888"/>
            <a:ext cx="1680210" cy="1912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http://46.img.avito.st/640x480/130460894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90292" y="1988840"/>
            <a:ext cx="1804416" cy="1950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Содержимое 3" descr="http://forums.drom.ru/attachment.php?attachmentid=3974617&amp;d=1385368728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107504" y="1988840"/>
            <a:ext cx="5168900" cy="2780030"/>
          </a:xfrm>
          <a:prstGeom prst="rect">
            <a:avLst/>
          </a:prstGeom>
        </p:spPr>
      </p:pic>
      <p:sp>
        <p:nvSpPr>
          <p:cNvPr id="7" name="Стрелка вниз 6"/>
          <p:cNvSpPr/>
          <p:nvPr/>
        </p:nvSpPr>
        <p:spPr>
          <a:xfrm>
            <a:off x="6948264" y="3933056"/>
            <a:ext cx="268608" cy="978408"/>
          </a:xfrm>
          <a:prstGeom prst="downArrow">
            <a:avLst>
              <a:gd name="adj1" fmla="val 10000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048234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1139" name="Содержимое 2"/>
          <p:cNvSpPr>
            <a:spLocks noGrp="1"/>
          </p:cNvSpPr>
          <p:nvPr>
            <p:ph sz="quarter" idx="13"/>
          </p:nvPr>
        </p:nvSpPr>
        <p:spPr>
          <a:xfrm>
            <a:off x="1143000" y="732366"/>
            <a:ext cx="6400800" cy="3473451"/>
          </a:xfrm>
        </p:spPr>
        <p:txBody>
          <a:bodyPr/>
          <a:lstStyle/>
          <a:p>
            <a:endParaRPr lang="ru-RU" altLang="ru-RU" dirty="0" smtClean="0"/>
          </a:p>
        </p:txBody>
      </p:sp>
      <p:pic>
        <p:nvPicPr>
          <p:cNvPr id="91140" name="Рисунок 3" descr="http://www.ukrenergy.com.ua/files/manometers/technical/mt5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66396"/>
            <a:ext cx="4572000" cy="55916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141" name="Рисунок 4" descr="http://46.img.avito.st/640x480/130460894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32960" y="620688"/>
            <a:ext cx="451104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Прямая со стрелкой 7"/>
          <p:cNvCxnSpPr/>
          <p:nvPr/>
        </p:nvCxnSpPr>
        <p:spPr>
          <a:xfrm flipH="1">
            <a:off x="3275856" y="620688"/>
            <a:ext cx="72008" cy="1296144"/>
          </a:xfrm>
          <a:prstGeom prst="straightConnector1">
            <a:avLst/>
          </a:prstGeom>
          <a:ln w="127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Скругленный прямоугольник 14"/>
          <p:cNvSpPr/>
          <p:nvPr/>
        </p:nvSpPr>
        <p:spPr>
          <a:xfrm>
            <a:off x="1907704" y="188640"/>
            <a:ext cx="1418456" cy="36004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1,55 МПа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923928" y="188640"/>
            <a:ext cx="1418456" cy="36004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rgbClr val="C00000"/>
                </a:solidFill>
              </a:rPr>
              <a:t>1,6 МПа</a:t>
            </a:r>
            <a:endParaRPr lang="ru-RU" dirty="0">
              <a:solidFill>
                <a:srgbClr val="C00000"/>
              </a:solidFill>
            </a:endParaRPr>
          </a:p>
        </p:txBody>
      </p:sp>
      <p:cxnSp>
        <p:nvCxnSpPr>
          <p:cNvPr id="18" name="Прямая со стрелкой 17"/>
          <p:cNvCxnSpPr/>
          <p:nvPr/>
        </p:nvCxnSpPr>
        <p:spPr>
          <a:xfrm flipH="1">
            <a:off x="3491880" y="620688"/>
            <a:ext cx="720080" cy="1368152"/>
          </a:xfrm>
          <a:prstGeom prst="straightConnector1">
            <a:avLst/>
          </a:prstGeom>
          <a:ln w="127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3851920" y="5356373"/>
            <a:ext cx="529208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7. Проект оборудования должен предусматривать применение:</a:t>
            </a:r>
          </a:p>
          <a:p>
            <a:pPr algn="just"/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а) средств контроля и измерений, погрешность которых в рабочих условиях не превышает предельно допустимое отклонение контрольного параметра;</a:t>
            </a:r>
          </a:p>
          <a:p>
            <a:pPr algn="just"/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б) средств измерений в соответствии с условиями эксплуатации оборудования. </a:t>
            </a:r>
            <a:endParaRPr lang="ru-RU" sz="1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796136" y="5013176"/>
            <a:ext cx="3347864" cy="432048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Приложение № 2 к ТР ТС 032/2013</a:t>
            </a:r>
            <a:endParaRPr lang="ru-RU" sz="1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8000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11293</TotalTime>
  <Words>4337</Words>
  <Application>Microsoft Office PowerPoint</Application>
  <PresentationFormat>Экран (4:3)</PresentationFormat>
  <Paragraphs>598</Paragraphs>
  <Slides>63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63</vt:i4>
      </vt:variant>
    </vt:vector>
  </HeadingPairs>
  <TitlesOfParts>
    <vt:vector size="70" baseType="lpstr">
      <vt:lpstr>Arial</vt:lpstr>
      <vt:lpstr>Calibri</vt:lpstr>
      <vt:lpstr>Georgia</vt:lpstr>
      <vt:lpstr>Times New Roman</vt:lpstr>
      <vt:lpstr>Trebuchet MS</vt:lpstr>
      <vt:lpstr>Wingdings</vt:lpstr>
      <vt:lpstr>Воздушный 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ФЕДЕРАЛЬНЫЙ ЗАКОН от 21.07.1997 № 116-ФЗ "О ПРОМЫШЛЕННОЙ БЕЗОПАСНОСТИ ОПАСНЫХ ПРОИЗВОДСТВЕННЫХ ОБЪЕКТОВ"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1. Изменение рабочих параметров сосудов СУГ с 1,6 МПа до 1,56 - 1,57МПа</vt:lpstr>
      <vt:lpstr>Презентация PowerPoint</vt:lpstr>
      <vt:lpstr>Презентация PowerPoint</vt:lpstr>
      <vt:lpstr>Презентация PowerPoint</vt:lpstr>
      <vt:lpstr>Требования НТД к расчетным и рабочим параметрам </vt:lpstr>
      <vt:lpstr>варианты снижения ранее установленных в паспортах сосудов СУГ рабочих параметров  1,6 МПа (16 кгс/см2) до 1,56 - 1,57 МПа (16 кгс/см2) или 1,56 - 1,57 (15,6 – 15,7), а также установление таких значений в паспортах новых сосудов при изготовлении не обоснованы, так как:  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Новиков Михаил Валерьевич</dc:creator>
  <cp:lastModifiedBy>Голубков Павел Николаевич</cp:lastModifiedBy>
  <cp:revision>504</cp:revision>
  <cp:lastPrinted>2019-09-26T05:54:51Z</cp:lastPrinted>
  <dcterms:created xsi:type="dcterms:W3CDTF">2014-02-20T06:35:39Z</dcterms:created>
  <dcterms:modified xsi:type="dcterms:W3CDTF">2019-10-31T08:10:15Z</dcterms:modified>
</cp:coreProperties>
</file>